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2.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3.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5"/>
  </p:notesMasterIdLst>
  <p:sldIdLst>
    <p:sldId id="385" r:id="rId2"/>
    <p:sldId id="386" r:id="rId3"/>
    <p:sldId id="417" r:id="rId4"/>
    <p:sldId id="351" r:id="rId5"/>
    <p:sldId id="418" r:id="rId6"/>
    <p:sldId id="1774" r:id="rId7"/>
    <p:sldId id="419" r:id="rId8"/>
    <p:sldId id="420" r:id="rId9"/>
    <p:sldId id="2158" r:id="rId10"/>
    <p:sldId id="363" r:id="rId11"/>
    <p:sldId id="365" r:id="rId12"/>
    <p:sldId id="364" r:id="rId13"/>
    <p:sldId id="366" r:id="rId14"/>
    <p:sldId id="367" r:id="rId15"/>
    <p:sldId id="368" r:id="rId16"/>
    <p:sldId id="355" r:id="rId17"/>
    <p:sldId id="382" r:id="rId18"/>
    <p:sldId id="356" r:id="rId19"/>
    <p:sldId id="357" r:id="rId20"/>
    <p:sldId id="384" r:id="rId21"/>
    <p:sldId id="361" r:id="rId22"/>
    <p:sldId id="359" r:id="rId23"/>
    <p:sldId id="360" r:id="rId2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596" autoAdjust="0"/>
    <p:restoredTop sz="63715" autoAdjust="0"/>
  </p:normalViewPr>
  <p:slideViewPr>
    <p:cSldViewPr snapToGrid="0">
      <p:cViewPr varScale="1">
        <p:scale>
          <a:sx n="75" d="100"/>
          <a:sy n="75" d="100"/>
        </p:scale>
        <p:origin x="1752" y="168"/>
      </p:cViewPr>
      <p:guideLst/>
    </p:cSldViewPr>
  </p:slideViewPr>
  <p:notesTextViewPr>
    <p:cViewPr>
      <p:scale>
        <a:sx n="125" d="100"/>
        <a:sy n="125" d="100"/>
      </p:scale>
      <p:origin x="0" y="0"/>
    </p:cViewPr>
  </p:notesTextViewPr>
  <p:sorterViewPr>
    <p:cViewPr varScale="1">
      <p:scale>
        <a:sx n="1" d="1"/>
        <a:sy n="1" d="1"/>
      </p:scale>
      <p:origin x="0" y="-11157"/>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FE1123E-02EC-4602-938B-05FDAB4AF063}" type="datetimeFigureOut">
              <a:rPr lang="zh-CN" altLang="en-US" smtClean="0"/>
              <a:t>2021/4/29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E47D58-1A54-4BED-AE48-739F43CCC909}" type="slidenum">
              <a:rPr lang="zh-CN" altLang="en-US" smtClean="0"/>
              <a:t>‹#›</a:t>
            </a:fld>
            <a:endParaRPr lang="zh-CN" altLang="en-US"/>
          </a:p>
        </p:txBody>
      </p:sp>
    </p:spTree>
    <p:extLst>
      <p:ext uri="{BB962C8B-B14F-4D97-AF65-F5344CB8AC3E}">
        <p14:creationId xmlns:p14="http://schemas.microsoft.com/office/powerpoint/2010/main" val="1019995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45C5252-401E-47EC-B9EA-313A0BAE78E1}" type="slidenum">
              <a:rPr lang="zh-CN" altLang="en-US" smtClean="0"/>
              <a:t>1</a:t>
            </a:fld>
            <a:endParaRPr lang="zh-CN" altLang="en-US"/>
          </a:p>
        </p:txBody>
      </p:sp>
    </p:spTree>
    <p:extLst>
      <p:ext uri="{BB962C8B-B14F-4D97-AF65-F5344CB8AC3E}">
        <p14:creationId xmlns:p14="http://schemas.microsoft.com/office/powerpoint/2010/main" val="25866445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pt-BR" altLang="zh-CN" sz="1200" kern="100" dirty="0">
                <a:latin typeface="Times New Roman" panose="02020603050405020304" pitchFamily="18" charset="0"/>
                <a:ea typeface="宋体" panose="02010600030101010101" pitchFamily="2" charset="-122"/>
              </a:rPr>
              <a:t>&gt;&gt;&gt; "%6.2s" %"python lesson"</a:t>
            </a:r>
          </a:p>
          <a:p>
            <a:r>
              <a:rPr lang="pt-BR" altLang="zh-CN" sz="1200" kern="100" dirty="0">
                <a:latin typeface="Times New Roman" panose="02020603050405020304" pitchFamily="18" charset="0"/>
                <a:ea typeface="宋体" panose="02010600030101010101" pitchFamily="2" charset="-122"/>
              </a:rPr>
              <a:t>'    py'</a:t>
            </a:r>
          </a:p>
          <a:p>
            <a:r>
              <a:rPr lang="pt-BR" altLang="zh-CN" sz="1200" kern="100" dirty="0">
                <a:latin typeface="Times New Roman" panose="02020603050405020304" pitchFamily="18" charset="0"/>
                <a:ea typeface="宋体" panose="02010600030101010101" pitchFamily="2" charset="-122"/>
              </a:rPr>
              <a:t>&gt;&gt;&gt;"%6.2s" % 65333</a:t>
            </a:r>
          </a:p>
          <a:p>
            <a:r>
              <a:rPr lang="pt-BR" altLang="zh-CN" sz="1200" kern="100" dirty="0">
                <a:latin typeface="Times New Roman" panose="02020603050405020304" pitchFamily="18" charset="0"/>
                <a:ea typeface="宋体" panose="02010600030101010101" pitchFamily="2" charset="-122"/>
              </a:rPr>
              <a:t>'    65‘</a:t>
            </a:r>
          </a:p>
          <a:p>
            <a:r>
              <a:rPr lang="pt-BR" altLang="zh-CN" sz="1200" kern="100" dirty="0">
                <a:latin typeface="Times New Roman" panose="02020603050405020304" pitchFamily="18" charset="0"/>
                <a:ea typeface="宋体" panose="02010600030101010101" pitchFamily="2" charset="-122"/>
              </a:rPr>
              <a:t>&gt;&gt;&gt; "%+10.2f" % 3.1415</a:t>
            </a:r>
          </a:p>
          <a:p>
            <a:r>
              <a:rPr lang="pt-BR" altLang="zh-CN" sz="1200" kern="100" dirty="0">
                <a:latin typeface="Times New Roman" panose="02020603050405020304" pitchFamily="18" charset="0"/>
                <a:ea typeface="宋体" panose="02010600030101010101" pitchFamily="2" charset="-122"/>
              </a:rPr>
              <a:t>'     +3.14'</a:t>
            </a:r>
          </a:p>
          <a:p>
            <a:r>
              <a:rPr lang="pt-BR" altLang="zh-CN" sz="1200" kern="100" dirty="0">
                <a:latin typeface="Times New Roman" panose="02020603050405020304" pitchFamily="18" charset="0"/>
                <a:ea typeface="宋体" panose="02010600030101010101" pitchFamily="2" charset="-122"/>
              </a:rPr>
              <a:t>&gt;&gt;&gt; "%+010.2f" % 3.1415</a:t>
            </a:r>
          </a:p>
          <a:p>
            <a:r>
              <a:rPr lang="pt-BR" altLang="zh-CN" sz="1200" kern="100" dirty="0">
                <a:latin typeface="Times New Roman" panose="02020603050405020304" pitchFamily="18" charset="0"/>
                <a:ea typeface="宋体" panose="02010600030101010101" pitchFamily="2" charset="-122"/>
              </a:rPr>
              <a:t>'+000003.14'</a:t>
            </a:r>
          </a:p>
          <a:p>
            <a:r>
              <a:rPr lang="pt-BR" altLang="zh-CN" sz="1200" kern="100" dirty="0">
                <a:latin typeface="Times New Roman" panose="02020603050405020304" pitchFamily="18" charset="0"/>
                <a:ea typeface="宋体" panose="02010600030101010101" pitchFamily="2" charset="-122"/>
              </a:rPr>
              <a:t>&gt;&gt;&gt; </a:t>
            </a:r>
          </a:p>
          <a:p>
            <a:r>
              <a:rPr lang="pt" altLang="zh-CN" sz="1200" kern="100" dirty="0">
                <a:latin typeface="Times New Roman" panose="02020603050405020304" pitchFamily="18" charset="0"/>
                <a:ea typeface="宋体" panose="02010600030101010101" pitchFamily="2" charset="-122"/>
              </a:rPr>
              <a:t>&gt;&gt;&gt; </a:t>
            </a:r>
            <a:endParaRPr lang="pt-BR" altLang="zh-CN" sz="1200" kern="100" dirty="0">
              <a:latin typeface="Times New Roman" panose="02020603050405020304" pitchFamily="18" charset="0"/>
              <a:ea typeface="宋体" panose="02010600030101010101" pitchFamily="2" charset="-122"/>
            </a:endParaRPr>
          </a:p>
          <a:p>
            <a:r>
              <a:rPr lang="mr-IN" altLang="zh-CN" sz="1200" kern="1200" dirty="0" err="1">
                <a:solidFill>
                  <a:schemeClr val="tx1"/>
                </a:solidFill>
                <a:effectLst/>
                <a:latin typeface="+mn-lt"/>
                <a:ea typeface="+mn-ea"/>
                <a:cs typeface="+mn-cs"/>
              </a:rPr>
              <a:t>print</a:t>
            </a:r>
            <a:r>
              <a:rPr lang="mr-IN" altLang="zh-CN" sz="1200" kern="1200" dirty="0">
                <a:solidFill>
                  <a:schemeClr val="tx1"/>
                </a:solidFill>
                <a:effectLst/>
                <a:latin typeface="+mn-lt"/>
                <a:ea typeface="+mn-ea"/>
                <a:cs typeface="+mn-cs"/>
              </a:rPr>
              <a:t>("%6.3f" % 2.3)</a:t>
            </a:r>
          </a:p>
          <a:p>
            <a:r>
              <a:rPr lang="zh-CN" altLang="mr-IN" sz="1200" kern="1200" dirty="0">
                <a:solidFill>
                  <a:schemeClr val="tx1"/>
                </a:solidFill>
                <a:effectLst/>
                <a:latin typeface="+mn-lt"/>
                <a:ea typeface="+mn-ea"/>
                <a:cs typeface="+mn-cs"/>
              </a:rPr>
              <a:t>上面的</a:t>
            </a:r>
            <a:r>
              <a:rPr lang="mr-IN" altLang="zh-CN" sz="1200" kern="1200" dirty="0" err="1">
                <a:solidFill>
                  <a:schemeClr val="tx1"/>
                </a:solidFill>
                <a:effectLst/>
                <a:latin typeface="+mn-lt"/>
                <a:ea typeface="+mn-ea"/>
                <a:cs typeface="+mn-cs"/>
              </a:rPr>
              <a:t>width</a:t>
            </a:r>
            <a:r>
              <a:rPr lang="mr-IN" altLang="zh-CN" sz="1200" kern="1200" dirty="0">
                <a:solidFill>
                  <a:schemeClr val="tx1"/>
                </a:solidFill>
                <a:effectLst/>
                <a:latin typeface="+mn-lt"/>
                <a:ea typeface="+mn-ea"/>
                <a:cs typeface="+mn-cs"/>
              </a:rPr>
              <a:t>, </a:t>
            </a:r>
            <a:r>
              <a:rPr lang="mr-IN" altLang="zh-CN" sz="1200" kern="1200" dirty="0" err="1">
                <a:solidFill>
                  <a:schemeClr val="tx1"/>
                </a:solidFill>
                <a:effectLst/>
                <a:latin typeface="+mn-lt"/>
                <a:ea typeface="+mn-ea"/>
                <a:cs typeface="+mn-cs"/>
              </a:rPr>
              <a:t>precision</a:t>
            </a:r>
            <a:r>
              <a:rPr lang="zh-CN" altLang="mr-IN" sz="1200" kern="1200" dirty="0">
                <a:solidFill>
                  <a:schemeClr val="tx1"/>
                </a:solidFill>
                <a:effectLst/>
                <a:latin typeface="+mn-lt"/>
                <a:ea typeface="+mn-ea"/>
                <a:cs typeface="+mn-cs"/>
              </a:rPr>
              <a:t>为两个整数。我们可以利用</a:t>
            </a:r>
            <a:r>
              <a:rPr lang="mr-IN" altLang="zh-CN" sz="1200" kern="1200" dirty="0">
                <a:solidFill>
                  <a:schemeClr val="tx1"/>
                </a:solidFill>
                <a:effectLst/>
                <a:latin typeface="+mn-lt"/>
                <a:ea typeface="+mn-ea"/>
                <a:cs typeface="+mn-cs"/>
              </a:rPr>
              <a:t>*</a:t>
            </a:r>
            <a:r>
              <a:rPr lang="zh-CN" altLang="mr-IN" sz="1200" kern="1200" dirty="0">
                <a:solidFill>
                  <a:schemeClr val="tx1"/>
                </a:solidFill>
                <a:effectLst/>
                <a:latin typeface="+mn-lt"/>
                <a:ea typeface="+mn-ea"/>
                <a:cs typeface="+mn-cs"/>
              </a:rPr>
              <a:t>，来动态代入这两个量。比如</a:t>
            </a:r>
          </a:p>
          <a:p>
            <a:r>
              <a:rPr lang="mr-IN" altLang="zh-CN" sz="1200" kern="1200" dirty="0" err="1">
                <a:solidFill>
                  <a:schemeClr val="tx1"/>
                </a:solidFill>
                <a:effectLst/>
                <a:latin typeface="+mn-lt"/>
                <a:ea typeface="+mn-ea"/>
                <a:cs typeface="+mn-cs"/>
              </a:rPr>
              <a:t>print</a:t>
            </a:r>
            <a:r>
              <a:rPr lang="mr-IN" altLang="zh-CN" sz="1200" kern="1200" dirty="0">
                <a:solidFill>
                  <a:schemeClr val="tx1"/>
                </a:solidFill>
                <a:effectLst/>
                <a:latin typeface="+mn-lt"/>
                <a:ea typeface="+mn-ea"/>
                <a:cs typeface="+mn-cs"/>
              </a:rPr>
              <a:t>("%.*</a:t>
            </a:r>
            <a:r>
              <a:rPr lang="mr-IN" altLang="zh-CN" sz="1200" kern="1200" dirty="0" err="1">
                <a:solidFill>
                  <a:schemeClr val="tx1"/>
                </a:solidFill>
                <a:effectLst/>
                <a:latin typeface="+mn-lt"/>
                <a:ea typeface="+mn-ea"/>
                <a:cs typeface="+mn-cs"/>
              </a:rPr>
              <a:t>f</a:t>
            </a:r>
            <a:r>
              <a:rPr lang="mr-IN" altLang="zh-CN" sz="1200" kern="1200" dirty="0">
                <a:solidFill>
                  <a:schemeClr val="tx1"/>
                </a:solidFill>
                <a:effectLst/>
                <a:latin typeface="+mn-lt"/>
                <a:ea typeface="+mn-ea"/>
                <a:cs typeface="+mn-cs"/>
              </a:rPr>
              <a:t>" % (4, 1.2))</a:t>
            </a:r>
          </a:p>
          <a:p>
            <a:r>
              <a:rPr lang="mr-IN" altLang="zh-CN" sz="1200" kern="1200" dirty="0" err="1">
                <a:solidFill>
                  <a:schemeClr val="tx1"/>
                </a:solidFill>
                <a:effectLst/>
                <a:latin typeface="+mn-lt"/>
                <a:ea typeface="+mn-ea"/>
                <a:cs typeface="+mn-cs"/>
              </a:rPr>
              <a:t>Python</a:t>
            </a:r>
            <a:r>
              <a:rPr lang="zh-CN" altLang="mr-IN" sz="1200" kern="1200" dirty="0">
                <a:solidFill>
                  <a:schemeClr val="tx1"/>
                </a:solidFill>
                <a:effectLst/>
                <a:latin typeface="+mn-lt"/>
                <a:ea typeface="+mn-ea"/>
                <a:cs typeface="+mn-cs"/>
              </a:rPr>
              <a:t>实际上用</a:t>
            </a:r>
            <a:r>
              <a:rPr lang="mr-IN" altLang="zh-CN" sz="1200" kern="1200" dirty="0">
                <a:solidFill>
                  <a:schemeClr val="tx1"/>
                </a:solidFill>
                <a:effectLst/>
                <a:latin typeface="+mn-lt"/>
                <a:ea typeface="+mn-ea"/>
                <a:cs typeface="+mn-cs"/>
              </a:rPr>
              <a:t>4</a:t>
            </a:r>
            <a:r>
              <a:rPr lang="zh-CN" altLang="mr-IN" sz="1200" kern="1200" dirty="0">
                <a:solidFill>
                  <a:schemeClr val="tx1"/>
                </a:solidFill>
                <a:effectLst/>
                <a:latin typeface="+mn-lt"/>
                <a:ea typeface="+mn-ea"/>
                <a:cs typeface="+mn-cs"/>
              </a:rPr>
              <a:t>来替换</a:t>
            </a:r>
            <a:r>
              <a:rPr lang="mr-IN" altLang="zh-CN" sz="1200" kern="1200" dirty="0">
                <a:solidFill>
                  <a:schemeClr val="tx1"/>
                </a:solidFill>
                <a:effectLst/>
                <a:latin typeface="+mn-lt"/>
                <a:ea typeface="+mn-ea"/>
                <a:cs typeface="+mn-cs"/>
              </a:rPr>
              <a:t>*</a:t>
            </a:r>
            <a:r>
              <a:rPr lang="zh-CN" altLang="mr-IN" sz="1200" kern="1200" dirty="0">
                <a:solidFill>
                  <a:schemeClr val="tx1"/>
                </a:solidFill>
                <a:effectLst/>
                <a:latin typeface="+mn-lt"/>
                <a:ea typeface="+mn-ea"/>
                <a:cs typeface="+mn-cs"/>
              </a:rPr>
              <a:t>。所以实际的模板为</a:t>
            </a:r>
            <a:r>
              <a:rPr lang="mr-IN" altLang="zh-CN" sz="1200" kern="1200" dirty="0">
                <a:solidFill>
                  <a:schemeClr val="tx1"/>
                </a:solidFill>
                <a:effectLst/>
                <a:latin typeface="+mn-lt"/>
                <a:ea typeface="+mn-ea"/>
                <a:cs typeface="+mn-cs"/>
              </a:rPr>
              <a:t>"%.4f"</a:t>
            </a:r>
            <a:r>
              <a:rPr lang="zh-CN" altLang="mr-IN" sz="1200" kern="1200" dirty="0">
                <a:solidFill>
                  <a:schemeClr val="tx1"/>
                </a:solidFill>
                <a:effectLst/>
                <a:latin typeface="+mn-lt"/>
                <a:ea typeface="+mn-ea"/>
                <a:cs typeface="+mn-cs"/>
              </a:rPr>
              <a:t>。</a:t>
            </a:r>
          </a:p>
          <a:p>
            <a:r>
              <a:rPr lang="mr-IN" altLang="zh-CN" sz="1200" kern="1200" dirty="0">
                <a:solidFill>
                  <a:schemeClr val="tx1"/>
                </a:solidFill>
                <a:effectLst/>
                <a:latin typeface="+mn-lt"/>
                <a:ea typeface="+mn-ea"/>
                <a:cs typeface="+mn-cs"/>
              </a:rPr>
              <a:t>&gt;&gt;&gt; </a:t>
            </a:r>
            <a:r>
              <a:rPr lang="mr-IN" altLang="zh-CN" sz="1200" kern="1200" dirty="0" err="1">
                <a:solidFill>
                  <a:schemeClr val="tx1"/>
                </a:solidFill>
                <a:effectLst/>
                <a:latin typeface="+mn-lt"/>
                <a:ea typeface="+mn-ea"/>
                <a:cs typeface="+mn-cs"/>
              </a:rPr>
              <a:t>print</a:t>
            </a:r>
            <a:r>
              <a:rPr lang="mr-IN" altLang="zh-CN" sz="1200" kern="1200" dirty="0">
                <a:solidFill>
                  <a:schemeClr val="tx1"/>
                </a:solidFill>
                <a:effectLst/>
                <a:latin typeface="+mn-lt"/>
                <a:ea typeface="+mn-ea"/>
                <a:cs typeface="+mn-cs"/>
              </a:rPr>
              <a:t>("%.*</a:t>
            </a:r>
            <a:r>
              <a:rPr lang="mr-IN" altLang="zh-CN" sz="1200" kern="1200" dirty="0" err="1">
                <a:solidFill>
                  <a:schemeClr val="tx1"/>
                </a:solidFill>
                <a:effectLst/>
                <a:latin typeface="+mn-lt"/>
                <a:ea typeface="+mn-ea"/>
                <a:cs typeface="+mn-cs"/>
              </a:rPr>
              <a:t>f</a:t>
            </a:r>
            <a:r>
              <a:rPr lang="mr-IN" altLang="zh-CN" sz="1200" kern="1200" dirty="0">
                <a:solidFill>
                  <a:schemeClr val="tx1"/>
                </a:solidFill>
                <a:effectLst/>
                <a:latin typeface="+mn-lt"/>
                <a:ea typeface="+mn-ea"/>
                <a:cs typeface="+mn-cs"/>
              </a:rPr>
              <a:t>" % (4, 1.2))</a:t>
            </a:r>
          </a:p>
          <a:p>
            <a:r>
              <a:rPr lang="mr-IN" altLang="zh-CN" sz="1200" kern="1200" dirty="0">
                <a:solidFill>
                  <a:schemeClr val="tx1"/>
                </a:solidFill>
                <a:effectLst/>
                <a:latin typeface="+mn-lt"/>
                <a:ea typeface="+mn-ea"/>
                <a:cs typeface="+mn-cs"/>
              </a:rPr>
              <a:t>1.2000</a:t>
            </a:r>
          </a:p>
          <a:p>
            <a:r>
              <a:rPr lang="mr-IN" altLang="zh-CN" sz="1200" kern="1200" dirty="0">
                <a:solidFill>
                  <a:schemeClr val="tx1"/>
                </a:solidFill>
                <a:effectLst/>
                <a:latin typeface="+mn-lt"/>
                <a:ea typeface="+mn-ea"/>
                <a:cs typeface="+mn-cs"/>
              </a:rPr>
              <a:t>&gt;&gt;&gt; </a:t>
            </a:r>
            <a:r>
              <a:rPr lang="mr-IN" altLang="zh-CN" sz="1200" kern="1200" dirty="0" err="1">
                <a:solidFill>
                  <a:schemeClr val="tx1"/>
                </a:solidFill>
                <a:effectLst/>
                <a:latin typeface="+mn-lt"/>
                <a:ea typeface="+mn-ea"/>
                <a:cs typeface="+mn-cs"/>
              </a:rPr>
              <a:t>print</a:t>
            </a:r>
            <a:r>
              <a:rPr lang="mr-IN" altLang="zh-CN" sz="1200" kern="1200" dirty="0">
                <a:solidFill>
                  <a:schemeClr val="tx1"/>
                </a:solidFill>
                <a:effectLst/>
                <a:latin typeface="+mn-lt"/>
                <a:ea typeface="+mn-ea"/>
                <a:cs typeface="+mn-cs"/>
              </a:rPr>
              <a:t>("%</a:t>
            </a:r>
            <a:r>
              <a:rPr lang="mr-IN" altLang="zh-CN" sz="1200" kern="1200" dirty="0" err="1">
                <a:solidFill>
                  <a:schemeClr val="tx1"/>
                </a:solidFill>
                <a:effectLst/>
                <a:latin typeface="+mn-lt"/>
                <a:ea typeface="+mn-ea"/>
                <a:cs typeface="+mn-cs"/>
              </a:rPr>
              <a:t>daaaaa</a:t>
            </a:r>
            <a:r>
              <a:rPr lang="mr-IN" altLang="zh-CN" sz="1200" kern="1200" dirty="0">
                <a:solidFill>
                  <a:schemeClr val="tx1"/>
                </a:solidFill>
                <a:effectLst/>
                <a:latin typeface="+mn-lt"/>
                <a:ea typeface="+mn-ea"/>
                <a:cs typeface="+mn-cs"/>
              </a:rPr>
              <a:t>%*.*</a:t>
            </a:r>
            <a:r>
              <a:rPr lang="mr-IN" altLang="zh-CN" sz="1200" kern="1200" dirty="0" err="1">
                <a:solidFill>
                  <a:schemeClr val="tx1"/>
                </a:solidFill>
                <a:effectLst/>
                <a:latin typeface="+mn-lt"/>
                <a:ea typeface="+mn-ea"/>
                <a:cs typeface="+mn-cs"/>
              </a:rPr>
              <a:t>f</a:t>
            </a:r>
            <a:r>
              <a:rPr lang="mr-IN" altLang="zh-CN" sz="1200" kern="1200" dirty="0">
                <a:solidFill>
                  <a:schemeClr val="tx1"/>
                </a:solidFill>
                <a:effectLst/>
                <a:latin typeface="+mn-lt"/>
                <a:ea typeface="+mn-ea"/>
                <a:cs typeface="+mn-cs"/>
              </a:rPr>
              <a:t>" % (10,10,4, 1.2))</a:t>
            </a:r>
          </a:p>
          <a:p>
            <a:r>
              <a:rPr lang="mr-IN" altLang="zh-CN" sz="1200" kern="1200" dirty="0">
                <a:solidFill>
                  <a:schemeClr val="tx1"/>
                </a:solidFill>
                <a:effectLst/>
                <a:latin typeface="+mn-lt"/>
                <a:ea typeface="+mn-ea"/>
                <a:cs typeface="+mn-cs"/>
              </a:rPr>
              <a:t>10aaaaa    1.2000</a:t>
            </a:r>
          </a:p>
          <a:p>
            <a:endParaRPr lang="en-US" altLang="zh-CN" sz="1200" b="1" kern="0" dirty="0">
              <a:solidFill>
                <a:srgbClr val="000080"/>
              </a:solidFill>
              <a:latin typeface="Courier New" panose="02070309020205020404" pitchFamily="49" charset="0"/>
              <a:ea typeface="宋体" panose="02010600030101010101" pitchFamily="2" charset="-122"/>
            </a:endParaRPr>
          </a:p>
          <a:p>
            <a:endParaRPr lang="en-US" altLang="zh-CN" sz="1200" b="1" kern="0" dirty="0">
              <a:solidFill>
                <a:srgbClr val="000080"/>
              </a:solidFill>
              <a:latin typeface="Courier New" panose="02070309020205020404" pitchFamily="49" charset="0"/>
              <a:ea typeface="宋体" panose="02010600030101010101" pitchFamily="2" charset="-122"/>
            </a:endParaRPr>
          </a:p>
          <a:p>
            <a:r>
              <a:rPr lang="en-US" altLang="zh-CN" sz="1200" b="1" kern="0" dirty="0">
                <a:solidFill>
                  <a:srgbClr val="000080"/>
                </a:solidFill>
                <a:latin typeface="Courier New" panose="02070309020205020404" pitchFamily="49" charset="0"/>
                <a:ea typeface="宋体" panose="02010600030101010101" pitchFamily="2" charset="-122"/>
              </a:rPr>
              <a:t>&gt;&gt;&gt;</a:t>
            </a:r>
            <a:r>
              <a:rPr lang="en-US" altLang="zh-CN" sz="1200" kern="0" dirty="0">
                <a:solidFill>
                  <a:srgbClr val="000000"/>
                </a:solidFill>
                <a:latin typeface="Courier New" panose="02070309020205020404" pitchFamily="49" charset="0"/>
                <a:ea typeface="宋体" panose="02010600030101010101" pitchFamily="2" charset="-122"/>
              </a:rPr>
              <a:t> </a:t>
            </a:r>
            <a:r>
              <a:rPr lang="en-US" altLang="zh-CN" sz="1200" kern="0" dirty="0">
                <a:solidFill>
                  <a:srgbClr val="808080"/>
                </a:solidFill>
                <a:latin typeface="Courier New" panose="02070309020205020404" pitchFamily="49" charset="0"/>
                <a:ea typeface="宋体" panose="02010600030101010101" pitchFamily="2" charset="-122"/>
              </a:rPr>
              <a:t>'%*.*f'</a:t>
            </a:r>
            <a:r>
              <a:rPr lang="en-US" altLang="zh-CN" sz="1200" kern="0" dirty="0">
                <a:solidFill>
                  <a:srgbClr val="000000"/>
                </a:solidFill>
                <a:latin typeface="Courier New" panose="02070309020205020404" pitchFamily="49" charset="0"/>
                <a:ea typeface="宋体" panose="02010600030101010101" pitchFamily="2" charset="-122"/>
              </a:rPr>
              <a:t> </a:t>
            </a:r>
            <a:r>
              <a:rPr lang="en-US" altLang="zh-CN" sz="1200" b="1" kern="0" dirty="0">
                <a:solidFill>
                  <a:srgbClr val="000080"/>
                </a:solidFill>
                <a:latin typeface="Courier New" panose="02070309020205020404" pitchFamily="49" charset="0"/>
                <a:ea typeface="宋体" panose="02010600030101010101" pitchFamily="2" charset="-122"/>
              </a:rPr>
              <a:t>%</a:t>
            </a:r>
            <a:r>
              <a:rPr lang="en-US" altLang="zh-CN" sz="1200" kern="0" dirty="0">
                <a:solidFill>
                  <a:srgbClr val="000000"/>
                </a:solidFill>
                <a:latin typeface="Courier New" panose="02070309020205020404" pitchFamily="49" charset="0"/>
                <a:ea typeface="宋体" panose="02010600030101010101" pitchFamily="2" charset="-122"/>
              </a:rPr>
              <a:t> </a:t>
            </a:r>
            <a:r>
              <a:rPr lang="en-US" altLang="zh-CN" sz="1200" b="1" kern="0" dirty="0">
                <a:solidFill>
                  <a:srgbClr val="000080"/>
                </a:solidFill>
                <a:latin typeface="Courier New" panose="02070309020205020404" pitchFamily="49" charset="0"/>
                <a:ea typeface="宋体" panose="02010600030101010101" pitchFamily="2" charset="-122"/>
              </a:rPr>
              <a:t>(</a:t>
            </a:r>
            <a:r>
              <a:rPr lang="en-US" altLang="zh-CN" sz="1200" kern="0" dirty="0">
                <a:solidFill>
                  <a:srgbClr val="FF0000"/>
                </a:solidFill>
                <a:latin typeface="Courier New" panose="02070309020205020404" pitchFamily="49" charset="0"/>
                <a:ea typeface="宋体" panose="02010600030101010101" pitchFamily="2" charset="-122"/>
              </a:rPr>
              <a:t>6</a:t>
            </a:r>
            <a:r>
              <a:rPr lang="en-US" altLang="zh-CN" sz="1200" b="1" kern="0" dirty="0">
                <a:solidFill>
                  <a:srgbClr val="000080"/>
                </a:solidFill>
                <a:latin typeface="Courier New" panose="02070309020205020404" pitchFamily="49" charset="0"/>
                <a:ea typeface="宋体" panose="02010600030101010101" pitchFamily="2" charset="-122"/>
              </a:rPr>
              <a:t>,</a:t>
            </a:r>
            <a:r>
              <a:rPr lang="en-US" altLang="zh-CN" sz="1200" kern="0" dirty="0">
                <a:solidFill>
                  <a:srgbClr val="000000"/>
                </a:solidFill>
                <a:latin typeface="Courier New" panose="02070309020205020404" pitchFamily="49" charset="0"/>
                <a:ea typeface="宋体" panose="02010600030101010101" pitchFamily="2" charset="-122"/>
              </a:rPr>
              <a:t> </a:t>
            </a:r>
            <a:r>
              <a:rPr lang="en-US" altLang="zh-CN" sz="1200" kern="0" dirty="0">
                <a:solidFill>
                  <a:srgbClr val="FF0000"/>
                </a:solidFill>
                <a:latin typeface="Courier New" panose="02070309020205020404" pitchFamily="49" charset="0"/>
                <a:ea typeface="宋体" panose="02010600030101010101" pitchFamily="2" charset="-122"/>
              </a:rPr>
              <a:t>2</a:t>
            </a:r>
            <a:r>
              <a:rPr lang="en-US" altLang="zh-CN" sz="1200" b="1" kern="0" dirty="0">
                <a:solidFill>
                  <a:srgbClr val="000080"/>
                </a:solidFill>
                <a:latin typeface="Courier New" panose="02070309020205020404" pitchFamily="49" charset="0"/>
                <a:ea typeface="宋体" panose="02010600030101010101" pitchFamily="2" charset="-122"/>
              </a:rPr>
              <a:t>,</a:t>
            </a:r>
            <a:r>
              <a:rPr lang="en-US" altLang="zh-CN" sz="1200" kern="0" dirty="0">
                <a:solidFill>
                  <a:srgbClr val="000000"/>
                </a:solidFill>
                <a:latin typeface="Courier New" panose="02070309020205020404" pitchFamily="49" charset="0"/>
                <a:ea typeface="宋体" panose="02010600030101010101" pitchFamily="2" charset="-122"/>
              </a:rPr>
              <a:t> </a:t>
            </a:r>
            <a:r>
              <a:rPr lang="en-US" altLang="zh-CN" sz="1200" kern="0" dirty="0">
                <a:solidFill>
                  <a:srgbClr val="FF0000"/>
                </a:solidFill>
                <a:latin typeface="Courier New" panose="02070309020205020404" pitchFamily="49" charset="0"/>
                <a:ea typeface="宋体" panose="02010600030101010101" pitchFamily="2" charset="-122"/>
              </a:rPr>
              <a:t>3.1415</a:t>
            </a:r>
            <a:r>
              <a:rPr lang="en-US" altLang="zh-CN" sz="1200" b="1" kern="0" dirty="0">
                <a:solidFill>
                  <a:srgbClr val="000080"/>
                </a:solidFill>
                <a:latin typeface="Courier New" panose="02070309020205020404" pitchFamily="49" charset="0"/>
                <a:ea typeface="宋体" panose="02010600030101010101" pitchFamily="2" charset="-122"/>
              </a:rPr>
              <a:t>)</a:t>
            </a:r>
            <a:endParaRPr lang="zh-CN" altLang="zh-CN" sz="1400" kern="100" dirty="0">
              <a:latin typeface="Times New Roman" panose="02020603050405020304" pitchFamily="18" charset="0"/>
              <a:ea typeface="宋体" panose="02010600030101010101" pitchFamily="2" charset="-122"/>
            </a:endParaRPr>
          </a:p>
          <a:p>
            <a:r>
              <a:rPr lang="en-US" altLang="zh-CN" sz="1200" kern="0" dirty="0">
                <a:solidFill>
                  <a:srgbClr val="808080"/>
                </a:solidFill>
                <a:latin typeface="Courier New" panose="02070309020205020404" pitchFamily="49" charset="0"/>
                <a:ea typeface="宋体" panose="02010600030101010101" pitchFamily="2" charset="-122"/>
              </a:rPr>
              <a:t>'  3.14‘</a:t>
            </a:r>
          </a:p>
          <a:p>
            <a:endParaRPr lang="en-US" altLang="zh-CN" sz="1200" kern="0" dirty="0">
              <a:solidFill>
                <a:srgbClr val="808080"/>
              </a:solidFill>
              <a:latin typeface="Courier New" panose="02070309020205020404" pitchFamily="49" charset="0"/>
              <a:ea typeface="宋体" panose="02010600030101010101" pitchFamily="2" charset="-122"/>
            </a:endParaRPr>
          </a:p>
          <a:p>
            <a:r>
              <a:rPr lang="en-US" altLang="zh-CN" sz="1200" kern="0" dirty="0">
                <a:solidFill>
                  <a:srgbClr val="808080"/>
                </a:solidFill>
                <a:latin typeface="Courier New" panose="02070309020205020404" pitchFamily="49" charset="0"/>
                <a:ea typeface="宋体" panose="02010600030101010101" pitchFamily="2" charset="-122"/>
              </a:rPr>
              <a:t>&gt;&gt;&gt; print("%*.*f another:%*.*f" % (10,4, 1.2,10,4, 3.2))</a:t>
            </a:r>
          </a:p>
          <a:p>
            <a:r>
              <a:rPr lang="en-US" altLang="zh-CN" sz="1200" kern="0" dirty="0">
                <a:solidFill>
                  <a:srgbClr val="808080"/>
                </a:solidFill>
                <a:latin typeface="Courier New" panose="02070309020205020404" pitchFamily="49" charset="0"/>
                <a:ea typeface="宋体" panose="02010600030101010101" pitchFamily="2" charset="-122"/>
              </a:rPr>
              <a:t>    1.2000 another:    3.2000</a:t>
            </a:r>
          </a:p>
          <a:p>
            <a:endParaRPr lang="pt-BR" altLang="zh-CN" sz="1200" kern="100" dirty="0">
              <a:latin typeface="Times New Roman" panose="02020603050405020304" pitchFamily="18" charset="0"/>
              <a:ea typeface="宋体" panose="02010600030101010101" pitchFamily="2" charset="-122"/>
            </a:endParaRPr>
          </a:p>
          <a:p>
            <a:endParaRPr lang="pt-BR" altLang="zh-CN" sz="1200" kern="100" dirty="0">
              <a:latin typeface="Times New Roman" panose="02020603050405020304" pitchFamily="18" charset="0"/>
              <a:ea typeface="宋体" panose="02010600030101010101" pitchFamily="2" charset="-122"/>
            </a:endParaRPr>
          </a:p>
          <a:p>
            <a:endParaRPr lang="zh-CN" altLang="zh-CN" sz="1200" kern="100" dirty="0">
              <a:latin typeface="Times New Roman" panose="02020603050405020304" pitchFamily="18" charset="0"/>
              <a:ea typeface="宋体" panose="02010600030101010101" pitchFamily="2" charset="-122"/>
            </a:endParaRPr>
          </a:p>
          <a:p>
            <a:endParaRPr lang="pt-BR" altLang="zh-CN" sz="1200" kern="100" dirty="0">
              <a:latin typeface="Times New Roman" panose="02020603050405020304" pitchFamily="18" charset="0"/>
              <a:ea typeface="宋体" panose="02010600030101010101" pitchFamily="2" charset="-122"/>
            </a:endParaRPr>
          </a:p>
          <a:p>
            <a:r>
              <a:rPr lang="pt-BR" altLang="zh-CN" sz="1200" kern="100" dirty="0">
                <a:latin typeface="Times New Roman" panose="02020603050405020304" pitchFamily="18" charset="0"/>
                <a:ea typeface="宋体" panose="02010600030101010101" pitchFamily="2" charset="-122"/>
              </a:rPr>
              <a:t> </a:t>
            </a:r>
          </a:p>
          <a:p>
            <a:endParaRPr lang="zh-CN" altLang="en-US" dirty="0"/>
          </a:p>
        </p:txBody>
      </p:sp>
      <p:sp>
        <p:nvSpPr>
          <p:cNvPr id="4" name="灯片编号占位符 3"/>
          <p:cNvSpPr>
            <a:spLocks noGrp="1"/>
          </p:cNvSpPr>
          <p:nvPr>
            <p:ph type="sldNum" sz="quarter" idx="10"/>
          </p:nvPr>
        </p:nvSpPr>
        <p:spPr/>
        <p:txBody>
          <a:bodyPr/>
          <a:lstStyle/>
          <a:p>
            <a:fld id="{69E47D58-1A54-4BED-AE48-739F43CCC909}" type="slidenum">
              <a:rPr lang="zh-CN" altLang="en-US" smtClean="0"/>
              <a:t>12</a:t>
            </a:fld>
            <a:endParaRPr lang="zh-CN" altLang="en-US"/>
          </a:p>
        </p:txBody>
      </p:sp>
    </p:spTree>
    <p:extLst>
      <p:ext uri="{BB962C8B-B14F-4D97-AF65-F5344CB8AC3E}">
        <p14:creationId xmlns:p14="http://schemas.microsoft.com/office/powerpoint/2010/main" val="30894973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t>,[</a:t>
            </a:r>
            <a:r>
              <a:rPr lang="zh-CN" altLang="zh-CN" sz="1200" dirty="0"/>
              <a:t>sign][#][0</a:t>
            </a:r>
            <a:r>
              <a:rPr lang="en-US" altLang="zh-CN" sz="1200" dirty="0"/>
              <a:t>],fill</a:t>
            </a:r>
            <a:r>
              <a:rPr lang="zh-CN" altLang="en-US" sz="1200" dirty="0"/>
              <a:t>中的</a:t>
            </a:r>
            <a:r>
              <a:rPr lang="en-US" altLang="zh-CN" sz="1200" dirty="0"/>
              <a:t>=</a:t>
            </a:r>
            <a:r>
              <a:rPr lang="zh-CN" altLang="en-US" sz="1200"/>
              <a:t>只能针对数字类型</a:t>
            </a:r>
            <a:endParaRPr lang="zh-CN" altLang="en-US"/>
          </a:p>
          <a:p>
            <a:endParaRPr lang="zh-CN" altLang="en-US" dirty="0"/>
          </a:p>
        </p:txBody>
      </p:sp>
      <p:sp>
        <p:nvSpPr>
          <p:cNvPr id="4" name="灯片编号占位符 3"/>
          <p:cNvSpPr>
            <a:spLocks noGrp="1"/>
          </p:cNvSpPr>
          <p:nvPr>
            <p:ph type="sldNum" sz="quarter" idx="10"/>
          </p:nvPr>
        </p:nvSpPr>
        <p:spPr/>
        <p:txBody>
          <a:bodyPr/>
          <a:lstStyle/>
          <a:p>
            <a:fld id="{017304FD-7E7A-FF4B-9107-089DFBFD432B}" type="slidenum">
              <a:rPr kumimoji="1" lang="zh-CN" altLang="en-US" smtClean="0"/>
              <a:t>13</a:t>
            </a:fld>
            <a:endParaRPr kumimoji="1" lang="zh-CN" altLang="en-US"/>
          </a:p>
        </p:txBody>
      </p:sp>
    </p:spTree>
    <p:extLst>
      <p:ext uri="{BB962C8B-B14F-4D97-AF65-F5344CB8AC3E}">
        <p14:creationId xmlns:p14="http://schemas.microsoft.com/office/powerpoint/2010/main" val="41571620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r>
              <a:rPr lang="en-US" altLang="zh-CN" dirty="0"/>
              <a:t>&gt;&gt;&gt; print( "The number {1:,} in hex is: {1:0x}, the number {0} in oct is {0:#o}".format( 5555, 55 ) )</a:t>
            </a:r>
          </a:p>
          <a:p>
            <a:r>
              <a:rPr lang="en-US" altLang="zh-CN" dirty="0"/>
              <a:t>The number 55 in hex is: 37, the number 5555 in </a:t>
            </a:r>
            <a:r>
              <a:rPr lang="en-US" altLang="zh-CN" dirty="0" err="1"/>
              <a:t>oct</a:t>
            </a:r>
            <a:r>
              <a:rPr lang="en-US" altLang="zh-CN" dirty="0"/>
              <a:t> is 0o12663</a:t>
            </a:r>
          </a:p>
          <a:p>
            <a:r>
              <a:rPr lang="en-US" altLang="zh-CN" dirty="0"/>
              <a:t>&gt;&gt;&gt; print( "The number {1:,} in hex is: {1:#0x}, the number {0} in </a:t>
            </a:r>
            <a:r>
              <a:rPr lang="en-US" altLang="zh-CN" dirty="0" err="1"/>
              <a:t>oct</a:t>
            </a:r>
            <a:r>
              <a:rPr lang="en-US" altLang="zh-CN" dirty="0"/>
              <a:t> is {0:#o}".format( 5555, 55 ) )</a:t>
            </a:r>
          </a:p>
          <a:p>
            <a:r>
              <a:rPr lang="en-US" altLang="zh-CN" dirty="0"/>
              <a:t>The number 55 in hex is: 0x37, the number 5555 in </a:t>
            </a:r>
            <a:r>
              <a:rPr lang="en-US" altLang="zh-CN" dirty="0" err="1"/>
              <a:t>oct</a:t>
            </a:r>
            <a:r>
              <a:rPr lang="en-US" altLang="zh-CN" dirty="0"/>
              <a:t> is 0o12663</a:t>
            </a:r>
          </a:p>
          <a:p>
            <a:r>
              <a:rPr lang="en-US" altLang="zh-CN" dirty="0"/>
              <a:t>&gt;&gt;&gt; print( "The number {1:,} in hex is: {1:#10x}, the number {0} in </a:t>
            </a:r>
            <a:r>
              <a:rPr lang="en-US" altLang="zh-CN" dirty="0" err="1"/>
              <a:t>oct</a:t>
            </a:r>
            <a:r>
              <a:rPr lang="en-US" altLang="zh-CN" dirty="0"/>
              <a:t> is {0:#o}".format( 5555, 55 ) )</a:t>
            </a:r>
          </a:p>
          <a:p>
            <a:r>
              <a:rPr lang="en-US" altLang="zh-CN" dirty="0"/>
              <a:t>The number 55 in hex is:       0x37, the number 5555 in </a:t>
            </a:r>
            <a:r>
              <a:rPr lang="en-US" altLang="zh-CN" dirty="0" err="1"/>
              <a:t>oct</a:t>
            </a:r>
            <a:r>
              <a:rPr lang="en-US" altLang="zh-CN" dirty="0"/>
              <a:t> is 0o12663</a:t>
            </a:r>
          </a:p>
          <a:p>
            <a:r>
              <a:rPr lang="en-US" altLang="zh-CN" dirty="0"/>
              <a:t>&gt;&gt;&gt; print( "The number {1:,} in hex is: {1:#010x}, the number {0} in </a:t>
            </a:r>
            <a:r>
              <a:rPr lang="en-US" altLang="zh-CN" dirty="0" err="1"/>
              <a:t>oct</a:t>
            </a:r>
            <a:r>
              <a:rPr lang="en-US" altLang="zh-CN" dirty="0"/>
              <a:t> is {0:#o}".format( 5555, 55 ) )</a:t>
            </a:r>
          </a:p>
          <a:p>
            <a:r>
              <a:rPr lang="en-US" altLang="zh-CN" dirty="0"/>
              <a:t>The number 55 in hex is: 0x00000037, the number 5555 in </a:t>
            </a:r>
            <a:r>
              <a:rPr lang="en-US" altLang="zh-CN" dirty="0" err="1"/>
              <a:t>oct</a:t>
            </a:r>
            <a:r>
              <a:rPr lang="en-US" altLang="zh-CN" dirty="0"/>
              <a:t> is 0o12663</a:t>
            </a:r>
          </a:p>
          <a:p>
            <a:r>
              <a:rPr lang="en-US" altLang="zh-CN" dirty="0"/>
              <a:t>&gt;&gt;&gt; print( "The number {1:,} in hex is: {1:=&gt;#010x}, the number {0} in </a:t>
            </a:r>
            <a:r>
              <a:rPr lang="en-US" altLang="zh-CN" dirty="0" err="1"/>
              <a:t>oct</a:t>
            </a:r>
            <a:r>
              <a:rPr lang="en-US" altLang="zh-CN" dirty="0"/>
              <a:t> is {0:#o}".format( 5555, 55 ) )</a:t>
            </a:r>
          </a:p>
          <a:p>
            <a:r>
              <a:rPr lang="en-US" altLang="zh-CN" dirty="0"/>
              <a:t>The number 55 in hex is: ======0x37, the number 5555 in </a:t>
            </a:r>
            <a:r>
              <a:rPr lang="en-US" altLang="zh-CN" dirty="0" err="1"/>
              <a:t>oct</a:t>
            </a:r>
            <a:r>
              <a:rPr lang="en-US" altLang="zh-CN" dirty="0"/>
              <a:t> is 0o12663</a:t>
            </a:r>
          </a:p>
          <a:p>
            <a:r>
              <a:rPr lang="en-US" altLang="zh-CN" dirty="0"/>
              <a:t>&gt;&gt;&gt; print( "The number {1:,} in hex is: {1:=^#10x}, the number {0} in </a:t>
            </a:r>
            <a:r>
              <a:rPr lang="en-US" altLang="zh-CN" dirty="0" err="1"/>
              <a:t>oct</a:t>
            </a:r>
            <a:r>
              <a:rPr lang="en-US" altLang="zh-CN" dirty="0"/>
              <a:t> is {0:#o}".format( -5555, -55 ) )</a:t>
            </a:r>
          </a:p>
          <a:p>
            <a:r>
              <a:rPr lang="en-US" altLang="zh-CN" dirty="0"/>
              <a:t>The number -55 in hex is: ==-0x37===, the number -5555 in </a:t>
            </a:r>
            <a:r>
              <a:rPr lang="en-US" altLang="zh-CN" dirty="0" err="1"/>
              <a:t>oct</a:t>
            </a:r>
            <a:r>
              <a:rPr lang="en-US" altLang="zh-CN" dirty="0"/>
              <a:t> is -0o12663</a:t>
            </a:r>
          </a:p>
          <a:p>
            <a:r>
              <a:rPr lang="en-US" altLang="zh-CN" dirty="0"/>
              <a:t>&gt;&gt;&gt; print( "The number {1:,} in hex is: {1:==#10x}, the number {0} in </a:t>
            </a:r>
            <a:r>
              <a:rPr lang="en-US" altLang="zh-CN" dirty="0" err="1"/>
              <a:t>oct</a:t>
            </a:r>
            <a:r>
              <a:rPr lang="en-US" altLang="zh-CN" dirty="0"/>
              <a:t> is {0:#o}".format( -5555, -55 ) )</a:t>
            </a:r>
          </a:p>
          <a:p>
            <a:r>
              <a:rPr lang="en-US" altLang="zh-CN" dirty="0"/>
              <a:t>The number -55 in hex is: -0x=====37, the number -5555 in </a:t>
            </a:r>
            <a:r>
              <a:rPr lang="en-US" altLang="zh-CN" dirty="0" err="1"/>
              <a:t>oct</a:t>
            </a:r>
            <a:r>
              <a:rPr lang="en-US" altLang="zh-CN" dirty="0"/>
              <a:t> is -0o12663&gt;&gt;&gt; </a:t>
            </a:r>
          </a:p>
          <a:p>
            <a:endParaRPr lang="en-US" altLang="zh-CN" dirty="0"/>
          </a:p>
          <a:p>
            <a:r>
              <a:rPr lang="zh-CN" altLang="en-US" dirty="0"/>
              <a:t>宽度可以设置</a:t>
            </a:r>
            <a:endParaRPr lang="en-US" altLang="zh-CN" dirty="0"/>
          </a:p>
          <a:p>
            <a:r>
              <a:rPr lang="en-US" altLang="zh-CN" dirty="0"/>
              <a:t>&gt;&gt;&gt; print( "The number {0:10,d} in hex is: {1:0x}, the number {0} in </a:t>
            </a:r>
            <a:r>
              <a:rPr lang="en-US" altLang="zh-CN" dirty="0" err="1"/>
              <a:t>oct</a:t>
            </a:r>
            <a:r>
              <a:rPr lang="en-US" altLang="zh-CN" dirty="0"/>
              <a:t> is {0:#o}".format( 5555, 55 ,10) )</a:t>
            </a:r>
          </a:p>
          <a:p>
            <a:r>
              <a:rPr lang="en-US" altLang="zh-CN" dirty="0"/>
              <a:t>The number      5,555 in hex is: 37, the number 5555 in </a:t>
            </a:r>
            <a:r>
              <a:rPr lang="en-US" altLang="zh-CN" dirty="0" err="1"/>
              <a:t>oct</a:t>
            </a:r>
            <a:r>
              <a:rPr lang="en-US" altLang="zh-CN" dirty="0"/>
              <a:t> is 0o12663</a:t>
            </a:r>
          </a:p>
          <a:p>
            <a:r>
              <a:rPr lang="en-US" altLang="zh-CN" dirty="0"/>
              <a:t>&gt;&gt;&gt; print( "The number {0:{2},d} in hex is: {1:0x}, the number {0} in </a:t>
            </a:r>
            <a:r>
              <a:rPr lang="en-US" altLang="zh-CN" dirty="0" err="1"/>
              <a:t>oct</a:t>
            </a:r>
            <a:r>
              <a:rPr lang="en-US" altLang="zh-CN" dirty="0"/>
              <a:t> is {0:#o}".format( 5555, 55 ,10) )</a:t>
            </a:r>
          </a:p>
          <a:p>
            <a:r>
              <a:rPr lang="en-US" altLang="zh-CN" dirty="0"/>
              <a:t>The number      5,555 in hex is: 37, the number 5555 in oct is 0o12663</a:t>
            </a:r>
          </a:p>
          <a:p>
            <a:endParaRPr lang="en-US" altLang="zh-CN" dirty="0"/>
          </a:p>
          <a:p>
            <a:r>
              <a:rPr lang="zh-CN" altLang="en-US" dirty="0"/>
              <a:t>需要打出</a:t>
            </a:r>
            <a:r>
              <a:rPr lang="en-US" altLang="zh-CN" dirty="0"/>
              <a:t>{}double {{</a:t>
            </a:r>
          </a:p>
          <a:p>
            <a:r>
              <a:rPr lang="en-US" altLang="zh-CN" dirty="0"/>
              <a:t>print( "The number {0:{2},d} in {{}}hex is: {1:0x}, the number {0} in oct is {0:#o}".format( 5555, 55 ,10) )</a:t>
            </a:r>
          </a:p>
          <a:p>
            <a:r>
              <a:rPr lang="en-US" altLang="zh-CN" dirty="0"/>
              <a:t>The number      5,555 in {}hex is: 37, the number 5555 in oct is 0o12663</a:t>
            </a:r>
            <a:endParaRPr lang="zh-CN" altLang="en-US" dirty="0"/>
          </a:p>
          <a:p>
            <a:endParaRPr kumimoji="1" lang="zh-CN" altLang="en-US" dirty="0"/>
          </a:p>
        </p:txBody>
      </p:sp>
      <p:sp>
        <p:nvSpPr>
          <p:cNvPr id="4" name="幻灯片编号占位符 3"/>
          <p:cNvSpPr>
            <a:spLocks noGrp="1"/>
          </p:cNvSpPr>
          <p:nvPr>
            <p:ph type="sldNum" sz="quarter" idx="10"/>
          </p:nvPr>
        </p:nvSpPr>
        <p:spPr/>
        <p:txBody>
          <a:bodyPr/>
          <a:lstStyle/>
          <a:p>
            <a:fld id="{69E47D58-1A54-4BED-AE48-739F43CCC909}" type="slidenum">
              <a:rPr lang="zh-CN" altLang="en-US" smtClean="0"/>
              <a:t>14</a:t>
            </a:fld>
            <a:endParaRPr lang="zh-CN" altLang="en-US"/>
          </a:p>
        </p:txBody>
      </p:sp>
    </p:spTree>
    <p:extLst>
      <p:ext uri="{BB962C8B-B14F-4D97-AF65-F5344CB8AC3E}">
        <p14:creationId xmlns:p14="http://schemas.microsoft.com/office/powerpoint/2010/main" val="21291596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effectLst/>
              </a:rPr>
              <a:t>map()</a:t>
            </a:r>
            <a:r>
              <a:rPr lang="zh-CN" altLang="en-US" dirty="0">
                <a:effectLst/>
              </a:rPr>
              <a:t>函数接收两个参数，一个是函数，一个是</a:t>
            </a:r>
            <a:r>
              <a:rPr lang="en-US" altLang="zh-CN" dirty="0" err="1">
                <a:effectLst/>
              </a:rPr>
              <a:t>Iterable</a:t>
            </a:r>
            <a:r>
              <a:rPr lang="zh-CN" altLang="en-US" dirty="0">
                <a:effectLst/>
              </a:rPr>
              <a:t>，</a:t>
            </a:r>
            <a:r>
              <a:rPr lang="en-US" altLang="zh-CN" dirty="0">
                <a:effectLst/>
              </a:rPr>
              <a:t>map</a:t>
            </a:r>
            <a:r>
              <a:rPr lang="zh-CN" altLang="en-US" dirty="0">
                <a:effectLst/>
              </a:rPr>
              <a:t>将传入的函数依次作用到序列的每个元素，并把结果作为新的</a:t>
            </a:r>
            <a:r>
              <a:rPr lang="en-US" altLang="zh-CN" dirty="0">
                <a:effectLst/>
              </a:rPr>
              <a:t>Iterator</a:t>
            </a:r>
            <a:r>
              <a:rPr lang="zh-CN" altLang="en-US" dirty="0">
                <a:effectLst/>
              </a:rPr>
              <a:t>返回。</a:t>
            </a:r>
            <a:endParaRPr lang="en-US" altLang="zh-CN" dirty="0">
              <a:effectLst/>
            </a:endParaRPr>
          </a:p>
          <a:p>
            <a:r>
              <a:rPr lang="zh-CN" altLang="en-US" dirty="0">
                <a:effectLst/>
              </a:rPr>
              <a:t>比如我们有一个函数</a:t>
            </a:r>
            <a:r>
              <a:rPr lang="en-US" altLang="zh-CN" dirty="0">
                <a:effectLst/>
              </a:rPr>
              <a:t>f(x)=x</a:t>
            </a:r>
            <a:r>
              <a:rPr lang="en-US" altLang="zh-CN" baseline="30000" dirty="0">
                <a:effectLst/>
              </a:rPr>
              <a:t>2</a:t>
            </a:r>
            <a:r>
              <a:rPr lang="zh-CN" altLang="en-US" dirty="0">
                <a:effectLst/>
              </a:rPr>
              <a:t>，要把这个函数作用在一个</a:t>
            </a:r>
            <a:r>
              <a:rPr lang="en-US" altLang="zh-CN" dirty="0">
                <a:effectLst/>
              </a:rPr>
              <a:t>list [1, 2, 3, 4, 5, 6, 7, 8, 9]</a:t>
            </a:r>
            <a:r>
              <a:rPr lang="zh-CN" altLang="en-US" dirty="0">
                <a:effectLst/>
              </a:rPr>
              <a:t>上，就可以用</a:t>
            </a:r>
            <a:r>
              <a:rPr lang="en-US" altLang="zh-CN" dirty="0">
                <a:effectLst/>
              </a:rPr>
              <a:t>map()</a:t>
            </a:r>
            <a:r>
              <a:rPr lang="zh-CN" altLang="en-US" dirty="0">
                <a:effectLst/>
              </a:rPr>
              <a:t>实现如下：</a:t>
            </a:r>
            <a:endParaRPr lang="en-US" altLang="zh-CN" dirty="0">
              <a:effectLst/>
            </a:endParaRPr>
          </a:p>
          <a:p>
            <a:r>
              <a:rPr lang="en-US" altLang="zh-CN" dirty="0">
                <a:effectLst/>
              </a:rPr>
              <a:t>&gt;&gt;&gt; </a:t>
            </a:r>
            <a:r>
              <a:rPr lang="en-US" altLang="zh-CN" dirty="0" err="1">
                <a:effectLst/>
              </a:rPr>
              <a:t>def</a:t>
            </a:r>
            <a:r>
              <a:rPr lang="en-US" altLang="zh-CN" dirty="0">
                <a:effectLst/>
              </a:rPr>
              <a:t> f(x):</a:t>
            </a:r>
          </a:p>
          <a:p>
            <a:r>
              <a:rPr lang="en-US" altLang="zh-CN" dirty="0">
                <a:effectLst/>
              </a:rPr>
              <a:t> ... return x * x</a:t>
            </a:r>
          </a:p>
          <a:p>
            <a:r>
              <a:rPr lang="en-US" altLang="zh-CN" dirty="0">
                <a:effectLst/>
              </a:rPr>
              <a:t> ...</a:t>
            </a:r>
          </a:p>
          <a:p>
            <a:r>
              <a:rPr lang="en-US" altLang="zh-CN" dirty="0">
                <a:effectLst/>
              </a:rPr>
              <a:t> &gt;&gt;&gt; r = map(f, [1, 2, 3, 4, 5, 6, 7, 8, 9]) </a:t>
            </a:r>
          </a:p>
          <a:p>
            <a:r>
              <a:rPr lang="en-US" altLang="zh-CN" dirty="0">
                <a:effectLst/>
              </a:rPr>
              <a:t>&gt;&gt;&gt; list(r)</a:t>
            </a:r>
          </a:p>
          <a:p>
            <a:r>
              <a:rPr lang="en-US" altLang="zh-CN" dirty="0">
                <a:effectLst/>
              </a:rPr>
              <a:t> [1, 4, 9, 16, 25, 36, 49, 64, 81] </a:t>
            </a:r>
          </a:p>
          <a:p>
            <a:endParaRPr lang="en-US" altLang="zh-CN" dirty="0">
              <a:effectLst/>
            </a:endParaRPr>
          </a:p>
          <a:p>
            <a:r>
              <a:rPr lang="en-US" altLang="zh-CN" dirty="0">
                <a:effectLst/>
              </a:rPr>
              <a:t>L = [] </a:t>
            </a:r>
          </a:p>
          <a:p>
            <a:r>
              <a:rPr lang="en-US" altLang="zh-CN" dirty="0">
                <a:effectLst/>
              </a:rPr>
              <a:t>for n in [1, 2, 3, 4, 5, 6, 7, 8, 9]: </a:t>
            </a:r>
          </a:p>
          <a:p>
            <a:r>
              <a:rPr lang="en-US" altLang="zh-CN" dirty="0">
                <a:effectLst/>
              </a:rPr>
              <a:t>	</a:t>
            </a:r>
            <a:r>
              <a:rPr lang="en-US" altLang="zh-CN" dirty="0" err="1">
                <a:effectLst/>
              </a:rPr>
              <a:t>L.append</a:t>
            </a:r>
            <a:r>
              <a:rPr lang="en-US" altLang="zh-CN" dirty="0">
                <a:effectLst/>
              </a:rPr>
              <a:t>(f(n)) print(L) </a:t>
            </a:r>
          </a:p>
          <a:p>
            <a:endParaRPr lang="en-US" altLang="zh-CN" dirty="0">
              <a:effectLst/>
            </a:endParaRPr>
          </a:p>
          <a:p>
            <a:endParaRPr lang="zh-CN" altLang="en-US" dirty="0"/>
          </a:p>
        </p:txBody>
      </p:sp>
      <p:sp>
        <p:nvSpPr>
          <p:cNvPr id="4" name="灯片编号占位符 3"/>
          <p:cNvSpPr>
            <a:spLocks noGrp="1"/>
          </p:cNvSpPr>
          <p:nvPr>
            <p:ph type="sldNum" sz="quarter" idx="10"/>
          </p:nvPr>
        </p:nvSpPr>
        <p:spPr/>
        <p:txBody>
          <a:bodyPr/>
          <a:lstStyle/>
          <a:p>
            <a:fld id="{69E47D58-1A54-4BED-AE48-739F43CCC909}" type="slidenum">
              <a:rPr lang="zh-CN" altLang="en-US" smtClean="0"/>
              <a:t>15</a:t>
            </a:fld>
            <a:endParaRPr lang="zh-CN" altLang="en-US"/>
          </a:p>
        </p:txBody>
      </p:sp>
    </p:spTree>
    <p:extLst>
      <p:ext uri="{BB962C8B-B14F-4D97-AF65-F5344CB8AC3E}">
        <p14:creationId xmlns:p14="http://schemas.microsoft.com/office/powerpoint/2010/main" val="21621205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endParaRPr lang="en-US" altLang="zh-CN" sz="2000" dirty="0">
              <a:latin typeface="+mn-ea"/>
            </a:endParaRPr>
          </a:p>
          <a:p>
            <a:endParaRPr lang="en-US" altLang="zh-CN" dirty="0"/>
          </a:p>
          <a:p>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69E47D58-1A54-4BED-AE48-739F43CCC909}" type="slidenum">
              <a:rPr lang="zh-CN" altLang="en-US" smtClean="0"/>
              <a:t>16</a:t>
            </a:fld>
            <a:endParaRPr lang="zh-CN" altLang="en-US"/>
          </a:p>
        </p:txBody>
      </p:sp>
    </p:spTree>
    <p:extLst>
      <p:ext uri="{BB962C8B-B14F-4D97-AF65-F5344CB8AC3E}">
        <p14:creationId xmlns:p14="http://schemas.microsoft.com/office/powerpoint/2010/main" val="15652642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69E47D58-1A54-4BED-AE48-739F43CCC909}" type="slidenum">
              <a:rPr lang="zh-CN" altLang="en-US" smtClean="0"/>
              <a:t>17</a:t>
            </a:fld>
            <a:endParaRPr lang="zh-CN" altLang="en-US"/>
          </a:p>
        </p:txBody>
      </p:sp>
    </p:spTree>
    <p:extLst>
      <p:ext uri="{BB962C8B-B14F-4D97-AF65-F5344CB8AC3E}">
        <p14:creationId xmlns:p14="http://schemas.microsoft.com/office/powerpoint/2010/main" val="24610606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1" kern="1200" dirty="0">
                <a:solidFill>
                  <a:schemeClr val="tx1"/>
                </a:solidFill>
                <a:effectLst/>
                <a:latin typeface="+mn-lt"/>
                <a:ea typeface="+mn-ea"/>
                <a:cs typeface="+mn-cs"/>
              </a:rPr>
              <a:t>美国信息交换标准代码 </a:t>
            </a:r>
            <a:r>
              <a:rPr lang="en-US" altLang="zh-CN" sz="1200" b="1" kern="1200" dirty="0">
                <a:solidFill>
                  <a:schemeClr val="tx1"/>
                </a:solidFill>
                <a:effectLst/>
                <a:latin typeface="+mn-lt"/>
                <a:ea typeface="+mn-ea"/>
                <a:cs typeface="+mn-cs"/>
              </a:rPr>
              <a:t>https://en.wikipedia.org/wiki/ASCII </a:t>
            </a:r>
          </a:p>
          <a:p>
            <a:endParaRPr lang="en-US" altLang="zh-CN" sz="1200" b="1" kern="1200" dirty="0">
              <a:solidFill>
                <a:schemeClr val="tx1"/>
              </a:solidFill>
              <a:effectLst/>
              <a:latin typeface="+mn-lt"/>
              <a:ea typeface="+mn-ea"/>
              <a:cs typeface="+mn-cs"/>
            </a:endParaRPr>
          </a:p>
          <a:p>
            <a:r>
              <a:rPr lang="en-US" altLang="zh-CN" sz="1200" b="1" kern="1200" dirty="0">
                <a:solidFill>
                  <a:schemeClr val="tx1"/>
                </a:solidFill>
                <a:effectLst/>
                <a:latin typeface="+mn-lt"/>
                <a:ea typeface="+mn-ea"/>
                <a:cs typeface="+mn-cs"/>
              </a:rPr>
              <a:t>https://en.wikipedia.org/wiki/Character_encoding</a:t>
            </a:r>
          </a:p>
          <a:p>
            <a:r>
              <a:rPr lang="en-US" altLang="zh-CN" sz="1200" b="1" kern="1200" dirty="0">
                <a:solidFill>
                  <a:schemeClr val="tx1"/>
                </a:solidFill>
                <a:effectLst/>
                <a:latin typeface="+mn-lt"/>
                <a:ea typeface="+mn-ea"/>
                <a:cs typeface="+mn-cs"/>
              </a:rPr>
              <a:t>https://en.wikipedia.org/wiki/GB_2312</a:t>
            </a:r>
          </a:p>
          <a:p>
            <a:r>
              <a:rPr lang="en-US" altLang="zh-CN" dirty="0"/>
              <a:t>https://en.wikipedia.org/wiki/GBK</a:t>
            </a:r>
          </a:p>
          <a:p>
            <a:r>
              <a:rPr lang="en-US" altLang="zh-CN" dirty="0"/>
              <a:t>https://en.wikipedia.org/wiki/GB_18030</a:t>
            </a:r>
          </a:p>
          <a:p>
            <a:endParaRPr lang="en-US" altLang="zh-CN" dirty="0"/>
          </a:p>
          <a:p>
            <a:r>
              <a:rPr lang="en-US" altLang="zh-CN" dirty="0"/>
              <a:t>GB2312</a:t>
            </a:r>
            <a:r>
              <a:rPr lang="zh-CN" altLang="en-US" dirty="0"/>
              <a:t>： </a:t>
            </a:r>
            <a:endParaRPr lang="en-US" altLang="zh-CN" dirty="0"/>
          </a:p>
          <a:p>
            <a:r>
              <a:rPr lang="en-US" altLang="zh-CN" dirty="0"/>
              <a:t>94</a:t>
            </a:r>
            <a:r>
              <a:rPr lang="zh-CN" altLang="en-US" dirty="0"/>
              <a:t>*</a:t>
            </a:r>
            <a:r>
              <a:rPr lang="en-US" altLang="zh-CN" dirty="0"/>
              <a:t>94 grid </a:t>
            </a:r>
            <a:r>
              <a:rPr lang="en-US" altLang="zh-CN" dirty="0">
                <a:sym typeface="Wingdings" panose="05000000000000000000" pitchFamily="2" charset="2"/>
              </a:rPr>
              <a:t> code point:  </a:t>
            </a:r>
            <a:r>
              <a:rPr lang="zh-CN" altLang="en-US" dirty="0">
                <a:sym typeface="Wingdings" panose="05000000000000000000" pitchFamily="2" charset="2"/>
              </a:rPr>
              <a:t>行</a:t>
            </a:r>
            <a:r>
              <a:rPr lang="en-US" altLang="zh-CN" dirty="0">
                <a:sym typeface="Wingdings" panose="05000000000000000000" pitchFamily="2" charset="2"/>
              </a:rPr>
              <a:t>+</a:t>
            </a:r>
            <a:r>
              <a:rPr lang="zh-CN" altLang="en-US" dirty="0">
                <a:sym typeface="Wingdings" panose="05000000000000000000" pitchFamily="2" charset="2"/>
              </a:rPr>
              <a:t>列</a:t>
            </a:r>
            <a:r>
              <a:rPr lang="zh-CN" altLang="en-US" baseline="0" dirty="0">
                <a:sym typeface="Wingdings" panose="05000000000000000000" pitchFamily="2" charset="2"/>
              </a:rPr>
              <a:t> </a:t>
            </a:r>
            <a:endParaRPr lang="en-US" altLang="zh-CN" baseline="0" dirty="0">
              <a:sym typeface="Wingdings" panose="05000000000000000000" pitchFamily="2" charset="2"/>
            </a:endParaRPr>
          </a:p>
          <a:p>
            <a:r>
              <a:rPr lang="zh-CN" altLang="en-US" dirty="0"/>
              <a:t>按照拼音组织： 行</a:t>
            </a:r>
            <a:r>
              <a:rPr lang="en-US" altLang="zh-CN" dirty="0"/>
              <a:t>16-55  (3755</a:t>
            </a:r>
            <a:r>
              <a:rPr lang="zh-CN" altLang="en-US" dirty="0"/>
              <a:t>个汉字</a:t>
            </a:r>
            <a:r>
              <a:rPr lang="en-US" altLang="zh-CN" dirty="0"/>
              <a:t>)</a:t>
            </a:r>
          </a:p>
          <a:p>
            <a:r>
              <a:rPr lang="zh-CN" altLang="en-US" dirty="0"/>
              <a:t>按照部首组织：行</a:t>
            </a:r>
            <a:r>
              <a:rPr lang="en-US" altLang="zh-CN" dirty="0"/>
              <a:t>56-87 (3008</a:t>
            </a:r>
            <a:r>
              <a:rPr lang="zh-CN" altLang="en-US" dirty="0"/>
              <a:t>个汉字</a:t>
            </a:r>
            <a:r>
              <a:rPr lang="en-US" altLang="zh-CN" dirty="0"/>
              <a:t>) </a:t>
            </a:r>
          </a:p>
          <a:p>
            <a:endParaRPr lang="en-US" altLang="zh-CN" dirty="0"/>
          </a:p>
          <a:p>
            <a:endParaRPr lang="en-US" altLang="zh-CN" dirty="0"/>
          </a:p>
          <a:p>
            <a:endParaRPr lang="en-US" altLang="zh-CN" dirty="0"/>
          </a:p>
        </p:txBody>
      </p:sp>
      <p:sp>
        <p:nvSpPr>
          <p:cNvPr id="4" name="灯片编号占位符 3"/>
          <p:cNvSpPr>
            <a:spLocks noGrp="1"/>
          </p:cNvSpPr>
          <p:nvPr>
            <p:ph type="sldNum" sz="quarter" idx="10"/>
          </p:nvPr>
        </p:nvSpPr>
        <p:spPr/>
        <p:txBody>
          <a:bodyPr/>
          <a:lstStyle/>
          <a:p>
            <a:fld id="{69E47D58-1A54-4BED-AE48-739F43CCC909}" type="slidenum">
              <a:rPr lang="zh-CN" altLang="en-US" smtClean="0"/>
              <a:t>18</a:t>
            </a:fld>
            <a:endParaRPr lang="zh-CN" altLang="en-US"/>
          </a:p>
        </p:txBody>
      </p:sp>
    </p:spTree>
    <p:extLst>
      <p:ext uri="{BB962C8B-B14F-4D97-AF65-F5344CB8AC3E}">
        <p14:creationId xmlns:p14="http://schemas.microsoft.com/office/powerpoint/2010/main" val="29451104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https://en.wikipedia.org/wiki/List_of_Unicode_characters</a:t>
            </a:r>
          </a:p>
          <a:p>
            <a:endParaRPr lang="en-US" altLang="zh-CN" dirty="0"/>
          </a:p>
          <a:p>
            <a:endParaRPr lang="en-US" altLang="zh-CN" dirty="0"/>
          </a:p>
          <a:p>
            <a:r>
              <a:rPr lang="en-US" altLang="zh-CN" sz="1800" dirty="0">
                <a:latin typeface="宋体" pitchFamily="2" charset="-122"/>
              </a:rPr>
              <a:t>BOM ( Byte</a:t>
            </a:r>
            <a:r>
              <a:rPr lang="zh-CN" altLang="en-US" sz="1800" dirty="0">
                <a:latin typeface="宋体" pitchFamily="2" charset="-122"/>
              </a:rPr>
              <a:t> </a:t>
            </a:r>
            <a:r>
              <a:rPr lang="en-US" altLang="zh-CN" sz="1800" dirty="0">
                <a:latin typeface="宋体" pitchFamily="2" charset="-122"/>
              </a:rPr>
              <a:t>Order Mark) : </a:t>
            </a:r>
          </a:p>
          <a:p>
            <a:pPr lvl="1"/>
            <a:r>
              <a:rPr lang="zh-CN" altLang="en-US" sz="1800" dirty="0">
                <a:latin typeface="宋体" pitchFamily="2" charset="-122"/>
              </a:rPr>
              <a:t>文本文件里面经常在最前面包括</a:t>
            </a:r>
            <a:r>
              <a:rPr lang="en-US" altLang="zh-CN" sz="1800" dirty="0">
                <a:latin typeface="宋体" pitchFamily="2" charset="-122"/>
              </a:rPr>
              <a:t>BOM</a:t>
            </a:r>
            <a:r>
              <a:rPr lang="zh-CN" altLang="en-US" sz="1800" dirty="0">
                <a:latin typeface="宋体" pitchFamily="2" charset="-122"/>
              </a:rPr>
              <a:t>头（</a:t>
            </a:r>
            <a:r>
              <a:rPr lang="en-US" altLang="zh-CN" sz="1800" dirty="0">
                <a:latin typeface="宋体" pitchFamily="2" charset="-122"/>
              </a:rPr>
              <a:t>Magic</a:t>
            </a:r>
            <a:r>
              <a:rPr lang="zh-CN" altLang="en-US" sz="1800" dirty="0">
                <a:latin typeface="宋体" pitchFamily="2" charset="-122"/>
              </a:rPr>
              <a:t>），比如</a:t>
            </a:r>
            <a:r>
              <a:rPr lang="en-US" altLang="zh-CN" sz="1800" dirty="0">
                <a:latin typeface="宋体" pitchFamily="2" charset="-122"/>
              </a:rPr>
              <a:t>UTF-8</a:t>
            </a:r>
            <a:r>
              <a:rPr lang="zh-CN" altLang="en-US" sz="1800" dirty="0">
                <a:latin typeface="宋体" pitchFamily="2" charset="-122"/>
              </a:rPr>
              <a:t>对应</a:t>
            </a:r>
            <a:r>
              <a:rPr lang="en-US" altLang="zh-CN" sz="1800" dirty="0">
                <a:latin typeface="宋体" pitchFamily="2" charset="-122"/>
              </a:rPr>
              <a:t>0x EF BB BF</a:t>
            </a:r>
            <a:r>
              <a:rPr lang="zh-CN" altLang="en-US" sz="1800" dirty="0">
                <a:latin typeface="宋体" pitchFamily="2" charset="-122"/>
              </a:rPr>
              <a:t>，这样可以猜测出所采用的编码方式</a:t>
            </a:r>
            <a:endParaRPr lang="en-US" altLang="zh-CN" sz="1800" dirty="0">
              <a:latin typeface="宋体" pitchFamily="2" charset="-122"/>
            </a:endParaRPr>
          </a:p>
          <a:p>
            <a:pPr lvl="1"/>
            <a:r>
              <a:rPr lang="zh-CN" altLang="en-US" sz="1800" dirty="0">
                <a:latin typeface="宋体" pitchFamily="2" charset="-122"/>
              </a:rPr>
              <a:t>只是建议使用，有些系统软件可能没有添加，需要根据编码范围来猜测</a:t>
            </a:r>
            <a:endParaRPr lang="en-US" altLang="zh-CN" sz="1800" dirty="0">
              <a:latin typeface="宋体" pitchFamily="2" charset="-122"/>
            </a:endParaRPr>
          </a:p>
          <a:p>
            <a:pPr lvl="1"/>
            <a:endParaRPr lang="en-US" altLang="zh-CN" sz="1800" dirty="0">
              <a:latin typeface="宋体" pitchFamily="2" charset="-122"/>
            </a:endParaRPr>
          </a:p>
          <a:p>
            <a:pPr lvl="1"/>
            <a:r>
              <a:rPr lang="en-US" altLang="zh-CN" sz="1800" dirty="0">
                <a:latin typeface="宋体" pitchFamily="2" charset="-122"/>
              </a:rPr>
              <a:t>&gt;&gt;&gt; </a:t>
            </a:r>
            <a:r>
              <a:rPr lang="en-US" altLang="zh-CN" sz="1800" dirty="0" err="1">
                <a:latin typeface="宋体" pitchFamily="2" charset="-122"/>
              </a:rPr>
              <a:t>ord</a:t>
            </a:r>
            <a:r>
              <a:rPr lang="en-US" altLang="zh-CN" sz="1800" dirty="0">
                <a:latin typeface="宋体" pitchFamily="2" charset="-122"/>
              </a:rPr>
              <a:t>('</a:t>
            </a:r>
            <a:r>
              <a:rPr lang="zh-CN" altLang="en-US" sz="1800" dirty="0">
                <a:latin typeface="宋体" pitchFamily="2" charset="-122"/>
              </a:rPr>
              <a:t>国</a:t>
            </a:r>
            <a:r>
              <a:rPr lang="en-US" altLang="zh-CN" sz="1800" dirty="0">
                <a:latin typeface="宋体" pitchFamily="2" charset="-122"/>
              </a:rPr>
              <a:t>')</a:t>
            </a:r>
          </a:p>
          <a:p>
            <a:pPr lvl="1"/>
            <a:r>
              <a:rPr lang="en-US" altLang="zh-CN" sz="1800" dirty="0">
                <a:latin typeface="宋体" pitchFamily="2" charset="-122"/>
              </a:rPr>
              <a:t>22269</a:t>
            </a:r>
          </a:p>
          <a:p>
            <a:pPr lvl="1"/>
            <a:r>
              <a:rPr lang="en-US" altLang="zh-CN" sz="1800" dirty="0">
                <a:latin typeface="宋体" pitchFamily="2" charset="-122"/>
              </a:rPr>
              <a:t>&gt;&gt;&gt; hex(22269)</a:t>
            </a:r>
          </a:p>
          <a:p>
            <a:pPr lvl="1"/>
            <a:r>
              <a:rPr lang="en-US" altLang="zh-CN" sz="1800" dirty="0">
                <a:latin typeface="宋体" pitchFamily="2" charset="-122"/>
              </a:rPr>
              <a:t>'0x56fd'</a:t>
            </a:r>
          </a:p>
          <a:p>
            <a:pPr lvl="1"/>
            <a:r>
              <a:rPr lang="en-US" altLang="zh-CN" sz="1800" dirty="0">
                <a:latin typeface="宋体" pitchFamily="2" charset="-122"/>
              </a:rPr>
              <a:t>&gt;&gt;&gt; '\u56fd'</a:t>
            </a:r>
          </a:p>
          <a:p>
            <a:pPr lvl="1"/>
            <a:r>
              <a:rPr lang="en-US" altLang="zh-CN" sz="1800" dirty="0">
                <a:latin typeface="宋体" pitchFamily="2" charset="-122"/>
              </a:rPr>
              <a:t>'</a:t>
            </a:r>
            <a:r>
              <a:rPr lang="zh-CN" altLang="en-US" sz="1800" dirty="0">
                <a:latin typeface="宋体" pitchFamily="2" charset="-122"/>
              </a:rPr>
              <a:t>国</a:t>
            </a:r>
            <a:r>
              <a:rPr lang="en-US" altLang="zh-CN" sz="1800" dirty="0">
                <a:latin typeface="宋体" pitchFamily="2" charset="-122"/>
              </a:rPr>
              <a:t>’</a:t>
            </a:r>
          </a:p>
          <a:p>
            <a:pPr lvl="1"/>
            <a:endParaRPr lang="zh-CN" altLang="en-US" sz="1800" dirty="0">
              <a:latin typeface="宋体" pitchFamily="2" charset="-122"/>
            </a:endParaRPr>
          </a:p>
          <a:p>
            <a:endParaRPr lang="en-US" altLang="zh-CN" dirty="0"/>
          </a:p>
          <a:p>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69E47D58-1A54-4BED-AE48-739F43CCC909}" type="slidenum">
              <a:rPr lang="zh-CN" altLang="en-US" smtClean="0"/>
              <a:t>19</a:t>
            </a:fld>
            <a:endParaRPr lang="zh-CN" altLang="en-US"/>
          </a:p>
        </p:txBody>
      </p:sp>
    </p:spTree>
    <p:extLst>
      <p:ext uri="{BB962C8B-B14F-4D97-AF65-F5344CB8AC3E}">
        <p14:creationId xmlns:p14="http://schemas.microsoft.com/office/powerpoint/2010/main" val="15918235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9E47D58-1A54-4BED-AE48-739F43CCC909}" type="slidenum">
              <a:rPr lang="zh-CN" altLang="en-US" smtClean="0"/>
              <a:t>22</a:t>
            </a:fld>
            <a:endParaRPr lang="zh-CN" altLang="en-US"/>
          </a:p>
        </p:txBody>
      </p:sp>
    </p:spTree>
    <p:extLst>
      <p:ext uri="{BB962C8B-B14F-4D97-AF65-F5344CB8AC3E}">
        <p14:creationId xmlns:p14="http://schemas.microsoft.com/office/powerpoint/2010/main" val="342100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&gt;&gt;&gt; bs1 = s1.encode()</a:t>
            </a:r>
          </a:p>
          <a:p>
            <a:endParaRPr lang="en-US" altLang="zh-CN" dirty="0"/>
          </a:p>
          <a:p>
            <a:r>
              <a:rPr lang="en-US" altLang="zh-CN" dirty="0"/>
              <a:t>&gt;&gt;&gt; bs1_gbk = s1.encode(encoding='</a:t>
            </a:r>
            <a:r>
              <a:rPr lang="en-US" altLang="zh-CN" dirty="0" err="1"/>
              <a:t>gbk</a:t>
            </a:r>
            <a:r>
              <a:rPr lang="en-US" altLang="zh-CN" dirty="0"/>
              <a:t>')</a:t>
            </a:r>
          </a:p>
          <a:p>
            <a:endParaRPr lang="en-US" altLang="zh-CN" dirty="0"/>
          </a:p>
          <a:p>
            <a:r>
              <a:rPr lang="en-US" altLang="zh-CN" dirty="0"/>
              <a:t>&gt;&gt;&gt; </a:t>
            </a:r>
            <a:r>
              <a:rPr lang="en-US" altLang="zh-CN" dirty="0" err="1"/>
              <a:t>len</a:t>
            </a:r>
            <a:r>
              <a:rPr lang="en-US" altLang="zh-CN" dirty="0"/>
              <a:t>(s1)</a:t>
            </a:r>
          </a:p>
          <a:p>
            <a:r>
              <a:rPr lang="en-US" altLang="zh-CN" dirty="0"/>
              <a:t>10</a:t>
            </a:r>
          </a:p>
          <a:p>
            <a:r>
              <a:rPr lang="en-US" altLang="zh-CN" dirty="0"/>
              <a:t>&gt;&gt;&gt; </a:t>
            </a:r>
            <a:r>
              <a:rPr lang="en-US" altLang="zh-CN" dirty="0" err="1"/>
              <a:t>len</a:t>
            </a:r>
            <a:r>
              <a:rPr lang="en-US" altLang="zh-CN" dirty="0"/>
              <a:t>(bs1)</a:t>
            </a:r>
          </a:p>
          <a:p>
            <a:r>
              <a:rPr lang="en-US" altLang="zh-CN" dirty="0"/>
              <a:t>18</a:t>
            </a:r>
          </a:p>
          <a:p>
            <a:r>
              <a:rPr lang="en-US" altLang="zh-CN" dirty="0"/>
              <a:t>&gt;&gt;&gt; </a:t>
            </a:r>
            <a:r>
              <a:rPr lang="en-US" altLang="zh-CN" dirty="0" err="1"/>
              <a:t>len</a:t>
            </a:r>
            <a:r>
              <a:rPr lang="en-US" altLang="zh-CN" dirty="0"/>
              <a:t>(bs1_gbk)</a:t>
            </a:r>
          </a:p>
          <a:p>
            <a:r>
              <a:rPr lang="en-US" altLang="zh-CN" dirty="0"/>
              <a:t>14</a:t>
            </a:r>
          </a:p>
          <a:p>
            <a:r>
              <a:rPr lang="en-US" altLang="zh-CN" dirty="0"/>
              <a:t>&gt;&gt;&gt; s1_gbk_1 = bs1_gbk.decode(encoding='</a:t>
            </a:r>
            <a:r>
              <a:rPr lang="en-US" altLang="zh-CN" dirty="0" err="1"/>
              <a:t>gbk</a:t>
            </a:r>
            <a:r>
              <a:rPr lang="en-US" altLang="zh-CN" dirty="0"/>
              <a:t>')</a:t>
            </a:r>
          </a:p>
          <a:p>
            <a:endParaRPr lang="en-US" altLang="zh-CN" dirty="0"/>
          </a:p>
          <a:p>
            <a:r>
              <a:rPr lang="en-US" altLang="zh-CN" dirty="0"/>
              <a:t>&gt;&gt;&gt; s1_gbk_2 = </a:t>
            </a:r>
            <a:r>
              <a:rPr lang="en-US" altLang="zh-CN" dirty="0" err="1"/>
              <a:t>str</a:t>
            </a:r>
            <a:r>
              <a:rPr lang="en-US" altLang="zh-CN" dirty="0"/>
              <a:t>(bs1_gbk, encoding='</a:t>
            </a:r>
            <a:r>
              <a:rPr lang="en-US" altLang="zh-CN" dirty="0" err="1"/>
              <a:t>gbk</a:t>
            </a:r>
            <a:r>
              <a:rPr lang="en-US" altLang="zh-CN" dirty="0"/>
              <a:t>')</a:t>
            </a:r>
          </a:p>
          <a:p>
            <a:r>
              <a:rPr lang="en-US" altLang="zh-CN" dirty="0"/>
              <a:t>&gt;&gt;&gt; s1_gbk_1 == s1_gbk_2  == s1</a:t>
            </a:r>
          </a:p>
          <a:p>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017304FD-7E7A-FF4B-9107-089DFBFD432B}" type="slidenum">
              <a:rPr kumimoji="1" lang="zh-CN" altLang="en-US" smtClean="0"/>
              <a:t>23</a:t>
            </a:fld>
            <a:endParaRPr kumimoji="1" lang="zh-CN" altLang="en-US"/>
          </a:p>
        </p:txBody>
      </p:sp>
    </p:spTree>
    <p:extLst>
      <p:ext uri="{BB962C8B-B14F-4D97-AF65-F5344CB8AC3E}">
        <p14:creationId xmlns:p14="http://schemas.microsoft.com/office/powerpoint/2010/main" val="14205457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fr-FR" altLang="zh-CN" dirty="0"/>
              <a:t>&gt;&gt;&gt; print('\\\'\t\106\t\x61\t\c')</a:t>
            </a:r>
          </a:p>
          <a:p>
            <a:r>
              <a:rPr lang="fr-FR" altLang="zh-CN" dirty="0"/>
              <a:t>\'	F	a	\c</a:t>
            </a:r>
          </a:p>
          <a:p>
            <a:endParaRPr lang="en-US" altLang="zh-CN" dirty="0"/>
          </a:p>
          <a:p>
            <a:r>
              <a:rPr lang="en-US" altLang="zh-CN" dirty="0"/>
              <a:t>\106</a:t>
            </a:r>
            <a:r>
              <a:rPr lang="en-US" altLang="zh-CN" baseline="0" dirty="0"/>
              <a:t>  </a:t>
            </a:r>
            <a:r>
              <a:rPr lang="en-US" altLang="zh-CN" baseline="0" dirty="0">
                <a:sym typeface="Wingdings" panose="05000000000000000000" pitchFamily="2" charset="2"/>
              </a:rPr>
              <a:t> F </a:t>
            </a:r>
          </a:p>
          <a:p>
            <a:r>
              <a:rPr lang="en-US" altLang="zh-CN" baseline="0" dirty="0">
                <a:sym typeface="Wingdings" panose="05000000000000000000" pitchFamily="2" charset="2"/>
              </a:rPr>
              <a:t>\x61   a </a:t>
            </a:r>
          </a:p>
          <a:p>
            <a:endParaRPr lang="en-US" altLang="zh-CN" dirty="0"/>
          </a:p>
          <a:p>
            <a:endParaRPr lang="en-US" altLang="zh-CN" dirty="0"/>
          </a:p>
          <a:p>
            <a:r>
              <a:rPr lang="zh-CN" altLang="en-US" dirty="0"/>
              <a:t>交互式</a:t>
            </a:r>
            <a:r>
              <a:rPr lang="en-US" altLang="zh-CN" dirty="0"/>
              <a:t>console</a:t>
            </a:r>
            <a:r>
              <a:rPr lang="zh-CN" altLang="en-US" dirty="0"/>
              <a:t>中</a:t>
            </a:r>
            <a:r>
              <a:rPr lang="zh-CN" altLang="en-US" baseline="0" dirty="0"/>
              <a:t>   表达式输出的实际上是  </a:t>
            </a:r>
            <a:r>
              <a:rPr lang="en-US" altLang="zh-CN" baseline="0" dirty="0"/>
              <a:t>print(</a:t>
            </a:r>
            <a:r>
              <a:rPr lang="en-US" altLang="zh-CN" baseline="0" dirty="0" err="1"/>
              <a:t>repr</a:t>
            </a:r>
            <a:r>
              <a:rPr lang="en-US" altLang="zh-CN" baseline="0" dirty="0"/>
              <a:t>(expression)) </a:t>
            </a:r>
            <a:r>
              <a:rPr lang="zh-CN" altLang="en-US" baseline="0" dirty="0"/>
              <a:t>，一般可以通过</a:t>
            </a:r>
            <a:r>
              <a:rPr lang="en-US" altLang="zh-CN" baseline="0" dirty="0" err="1"/>
              <a:t>eval</a:t>
            </a:r>
            <a:r>
              <a:rPr lang="en-US" altLang="zh-CN" baseline="0" dirty="0"/>
              <a:t>()</a:t>
            </a:r>
            <a:r>
              <a:rPr lang="zh-CN" altLang="en-US" baseline="0" dirty="0"/>
              <a:t>得到原来的对象</a:t>
            </a:r>
            <a:endParaRPr lang="en-US" altLang="zh-CN" baseline="0" dirty="0"/>
          </a:p>
          <a:p>
            <a:r>
              <a:rPr lang="en-US" altLang="zh-CN" baseline="0" dirty="0"/>
              <a:t>print(a):  </a:t>
            </a:r>
            <a:r>
              <a:rPr lang="zh-CN" altLang="en-US" baseline="0" dirty="0"/>
              <a:t>输出的用户友好的字符串  </a:t>
            </a:r>
            <a:endParaRPr lang="en-US" altLang="zh-CN" baseline="0" dirty="0"/>
          </a:p>
          <a:p>
            <a:endParaRPr lang="en-US" altLang="zh-CN" baseline="0" dirty="0"/>
          </a:p>
          <a:p>
            <a:r>
              <a:rPr lang="en-US" altLang="zh-CN" dirty="0">
                <a:cs typeface="Courier New" panose="02070309020205020404" pitchFamily="49" charset="0"/>
              </a:rPr>
              <a:t>The escape character “\” says to Python, “treat the next symbol specially, not in the normal way”.</a:t>
            </a:r>
          </a:p>
          <a:p>
            <a:endParaRPr lang="en-US" altLang="zh-CN" dirty="0">
              <a:cs typeface="Courier New" panose="02070309020205020404" pitchFamily="49" charset="0"/>
            </a:endParaRPr>
          </a:p>
          <a:p>
            <a:r>
              <a:rPr lang="en-US" altLang="zh-CN" dirty="0">
                <a:cs typeface="Courier New" panose="02070309020205020404" pitchFamily="49" charset="0"/>
              </a:rPr>
              <a:t>raw string:    '</a:t>
            </a:r>
            <a:r>
              <a:rPr lang="en-US" altLang="zh-CN" dirty="0" err="1">
                <a:cs typeface="Courier New" panose="02070309020205020404" pitchFamily="49" charset="0"/>
              </a:rPr>
              <a:t>xxxxxx</a:t>
            </a:r>
            <a:r>
              <a:rPr lang="en-US" altLang="zh-CN" dirty="0">
                <a:cs typeface="Courier New" panose="02070309020205020404" pitchFamily="49" charset="0"/>
              </a:rPr>
              <a:t>'</a:t>
            </a:r>
            <a:r>
              <a:rPr lang="en-US" altLang="zh-CN" baseline="0" dirty="0">
                <a:cs typeface="Courier New" panose="02070309020205020404" pitchFamily="49" charset="0"/>
              </a:rPr>
              <a:t>   </a:t>
            </a:r>
            <a:r>
              <a:rPr lang="zh-CN" altLang="en-US" baseline="0" dirty="0">
                <a:cs typeface="Courier New" panose="02070309020205020404" pitchFamily="49" charset="0"/>
              </a:rPr>
              <a:t>里面的</a:t>
            </a:r>
            <a:r>
              <a:rPr lang="en-US" altLang="zh-CN" baseline="0" dirty="0">
                <a:cs typeface="Courier New" panose="02070309020205020404" pitchFamily="49" charset="0"/>
              </a:rPr>
              <a:t>\</a:t>
            </a:r>
            <a:r>
              <a:rPr lang="zh-CN" altLang="en-US" baseline="0" dirty="0">
                <a:cs typeface="Courier New" panose="02070309020205020404" pitchFamily="49" charset="0"/>
              </a:rPr>
              <a:t>都不起作用了，但是如果里面有</a:t>
            </a:r>
            <a:r>
              <a:rPr lang="en-US" altLang="zh-CN" baseline="0" dirty="0">
                <a:cs typeface="Courier New" panose="02070309020205020404" pitchFamily="49" charset="0"/>
              </a:rPr>
              <a:t>'</a:t>
            </a:r>
            <a:r>
              <a:rPr lang="zh-CN" altLang="en-US" baseline="0" dirty="0">
                <a:cs typeface="Courier New" panose="02070309020205020404" pitchFamily="49" charset="0"/>
              </a:rPr>
              <a:t>，前面必须添加一个</a:t>
            </a:r>
            <a:r>
              <a:rPr lang="en-US" altLang="zh-CN" baseline="0" dirty="0">
                <a:cs typeface="Courier New" panose="02070309020205020404" pitchFamily="49" charset="0"/>
              </a:rPr>
              <a:t>\</a:t>
            </a:r>
            <a:r>
              <a:rPr lang="zh-CN" altLang="en-US" baseline="0" dirty="0">
                <a:cs typeface="Courier New" panose="02070309020205020404" pitchFamily="49" charset="0"/>
              </a:rPr>
              <a:t>表示不是字符串的结束，但是 </a:t>
            </a:r>
            <a:endParaRPr lang="en-US" altLang="zh-CN" baseline="0" dirty="0">
              <a:cs typeface="Courier New" panose="02070309020205020404" pitchFamily="49" charset="0"/>
            </a:endParaRPr>
          </a:p>
          <a:p>
            <a:r>
              <a:rPr lang="zh-CN" altLang="en-US" baseline="0" dirty="0">
                <a:cs typeface="Courier New" panose="02070309020205020404" pitchFamily="49" charset="0"/>
              </a:rPr>
              <a:t>一旦说明其不是字符串的结束，则</a:t>
            </a:r>
            <a:r>
              <a:rPr lang="en-US" altLang="zh-CN" baseline="0" dirty="0">
                <a:cs typeface="Courier New" panose="02070309020205020404" pitchFamily="49" charset="0"/>
              </a:rPr>
              <a:t>\</a:t>
            </a:r>
            <a:r>
              <a:rPr lang="zh-CN" altLang="en-US" baseline="0" dirty="0">
                <a:cs typeface="Courier New" panose="02070309020205020404" pitchFamily="49" charset="0"/>
              </a:rPr>
              <a:t>又失去转义的功能，当成原始的</a:t>
            </a:r>
            <a:r>
              <a:rPr lang="en-US" altLang="zh-CN" baseline="0" dirty="0">
                <a:cs typeface="Courier New" panose="02070309020205020404" pitchFamily="49" charset="0"/>
              </a:rPr>
              <a:t>\</a:t>
            </a:r>
            <a:r>
              <a:rPr lang="zh-CN" altLang="en-US" baseline="0" dirty="0">
                <a:cs typeface="Courier New" panose="02070309020205020404" pitchFamily="49" charset="0"/>
              </a:rPr>
              <a:t>来看待</a:t>
            </a:r>
            <a:endParaRPr lang="en-US" altLang="zh-CN" baseline="0" dirty="0">
              <a:cs typeface="Courier New" panose="02070309020205020404" pitchFamily="49" charset="0"/>
            </a:endParaRPr>
          </a:p>
          <a:p>
            <a:endParaRPr lang="en-US" altLang="zh-CN" baseline="0" dirty="0">
              <a:cs typeface="Courier New" panose="02070309020205020404" pitchFamily="49" charset="0"/>
            </a:endParaRPr>
          </a:p>
          <a:p>
            <a:r>
              <a:rPr lang="en-US" altLang="zh-CN" baseline="0" dirty="0">
                <a:cs typeface="Courier New" panose="02070309020205020404" pitchFamily="49" charset="0"/>
              </a:rPr>
              <a:t>s= </a:t>
            </a:r>
            <a:r>
              <a:rPr lang="en-US" altLang="zh-CN" baseline="0" dirty="0" err="1">
                <a:cs typeface="Courier New" panose="02070309020205020404" pitchFamily="49" charset="0"/>
              </a:rPr>
              <a:t>r'C</a:t>
            </a:r>
            <a:r>
              <a:rPr lang="en-US" altLang="zh-CN" baseline="0" dirty="0">
                <a:cs typeface="Courier New" panose="02070309020205020404" pitchFamily="49" charset="0"/>
              </a:rPr>
              <a:t>:\Windows\'new'</a:t>
            </a:r>
          </a:p>
          <a:p>
            <a:r>
              <a:rPr lang="en-US" altLang="zh-CN" baseline="0" dirty="0">
                <a:cs typeface="Courier New" panose="02070309020205020404" pitchFamily="49" charset="0"/>
              </a:rPr>
              <a:t>&gt;&gt;&gt; print(s)</a:t>
            </a:r>
          </a:p>
          <a:p>
            <a:r>
              <a:rPr lang="en-US" altLang="zh-CN" baseline="0" dirty="0">
                <a:cs typeface="Courier New" panose="02070309020205020404" pitchFamily="49" charset="0"/>
              </a:rPr>
              <a:t>C:\Windows\'new</a:t>
            </a:r>
          </a:p>
          <a:p>
            <a:endParaRPr lang="en-US" altLang="zh-CN" baseline="0" dirty="0">
              <a:cs typeface="Courier New" panose="02070309020205020404" pitchFamily="49" charset="0"/>
            </a:endParaRPr>
          </a:p>
          <a:p>
            <a:r>
              <a:rPr lang="zh-CN" altLang="en-US" baseline="0" dirty="0">
                <a:cs typeface="Courier New" panose="02070309020205020404" pitchFamily="49" charset="0"/>
              </a:rPr>
              <a:t>即我们期待的 </a:t>
            </a:r>
            <a:r>
              <a:rPr lang="en-US" altLang="zh-CN" baseline="0" dirty="0">
                <a:cs typeface="Courier New" panose="02070309020205020404" pitchFamily="49" charset="0"/>
              </a:rPr>
              <a:t>C:\windows'new </a:t>
            </a:r>
            <a:r>
              <a:rPr lang="zh-CN" altLang="en-US" baseline="0" dirty="0">
                <a:cs typeface="Courier New" panose="02070309020205020404" pitchFamily="49" charset="0"/>
              </a:rPr>
              <a:t>不能成功</a:t>
            </a:r>
            <a:endParaRPr lang="en-US" altLang="zh-CN" baseline="0" dirty="0">
              <a:cs typeface="Courier New" panose="02070309020205020404" pitchFamily="49" charset="0"/>
            </a:endParaRPr>
          </a:p>
          <a:p>
            <a:endParaRPr lang="en-US" altLang="zh-CN" baseline="0" dirty="0">
              <a:cs typeface="Courier New" panose="02070309020205020404" pitchFamily="49" charset="0"/>
            </a:endParaRPr>
          </a:p>
          <a:p>
            <a:endParaRPr lang="en-US" altLang="zh-CN" baseline="0" dirty="0">
              <a:cs typeface="Courier New" panose="02070309020205020404" pitchFamily="49" charset="0"/>
            </a:endParaRPr>
          </a:p>
          <a:p>
            <a:endParaRPr lang="en-US" altLang="zh-CN" dirty="0">
              <a:cs typeface="Courier New" panose="02070309020205020404" pitchFamily="49" charset="0"/>
            </a:endParaRPr>
          </a:p>
          <a:p>
            <a:r>
              <a:rPr lang="zh-CN" altLang="en-US" dirty="0">
                <a:cs typeface="Courier New" panose="02070309020205020404" pitchFamily="49" charset="0"/>
              </a:rPr>
              <a:t>为什么最后一个字符不能为 </a:t>
            </a:r>
            <a:r>
              <a:rPr lang="en-US" altLang="zh-CN" dirty="0">
                <a:cs typeface="Courier New" panose="02070309020205020404" pitchFamily="49" charset="0"/>
              </a:rPr>
              <a:t>\ </a:t>
            </a:r>
          </a:p>
          <a:p>
            <a:r>
              <a:rPr lang="en-US" altLang="zh-CN" dirty="0" err="1">
                <a:cs typeface="Courier New" panose="02070309020205020404" pitchFamily="49" charset="0"/>
              </a:rPr>
              <a:t>r'c</a:t>
            </a:r>
            <a:r>
              <a:rPr lang="en-US" altLang="zh-CN" dirty="0">
                <a:cs typeface="Courier New" panose="02070309020205020404" pitchFamily="49" charset="0"/>
              </a:rPr>
              <a:t>:\dlmao\'</a:t>
            </a:r>
            <a:r>
              <a:rPr lang="en-US" altLang="zh-CN" baseline="0" dirty="0">
                <a:cs typeface="Courier New" panose="02070309020205020404" pitchFamily="49" charset="0"/>
              </a:rPr>
              <a:t>       </a:t>
            </a:r>
            <a:r>
              <a:rPr lang="zh-CN" altLang="en-US" baseline="0" dirty="0">
                <a:cs typeface="Courier New" panose="02070309020205020404" pitchFamily="49" charset="0"/>
              </a:rPr>
              <a:t>最后的</a:t>
            </a:r>
            <a:r>
              <a:rPr lang="en-US" altLang="zh-CN" baseline="0" dirty="0">
                <a:cs typeface="Courier New" panose="02070309020205020404" pitchFamily="49" charset="0"/>
              </a:rPr>
              <a:t>\'</a:t>
            </a:r>
            <a:r>
              <a:rPr lang="zh-CN" altLang="en-US" baseline="0" dirty="0">
                <a:cs typeface="Courier New" panose="02070309020205020404" pitchFamily="49" charset="0"/>
              </a:rPr>
              <a:t>转义起作用了，这样缺一个引号</a:t>
            </a:r>
            <a:endParaRPr lang="en-US" altLang="zh-CN" baseline="0" dirty="0">
              <a:cs typeface="Courier New" panose="02070309020205020404" pitchFamily="49" charset="0"/>
            </a:endParaRPr>
          </a:p>
          <a:p>
            <a:r>
              <a:rPr lang="pt-BR" altLang="zh-CN" baseline="0" dirty="0">
                <a:cs typeface="Courier New" panose="02070309020205020404" pitchFamily="49" charset="0"/>
              </a:rPr>
              <a:t>&gt;&gt;&gt; r=r'c:\dlmao\''</a:t>
            </a:r>
          </a:p>
          <a:p>
            <a:r>
              <a:rPr lang="pt-BR" altLang="zh-CN" baseline="0" dirty="0">
                <a:cs typeface="Courier New" panose="02070309020205020404" pitchFamily="49" charset="0"/>
              </a:rPr>
              <a:t>&gt;&gt;&gt; r</a:t>
            </a:r>
          </a:p>
          <a:p>
            <a:r>
              <a:rPr lang="pt-BR" altLang="zh-CN" baseline="0" dirty="0">
                <a:cs typeface="Courier New" panose="02070309020205020404" pitchFamily="49" charset="0"/>
              </a:rPr>
              <a:t>"c:\\dlmao\\'"</a:t>
            </a:r>
          </a:p>
          <a:p>
            <a:endParaRPr lang="pt-BR" altLang="zh-CN" baseline="0" dirty="0">
              <a:cs typeface="Courier New" panose="02070309020205020404" pitchFamily="49" charset="0"/>
            </a:endParaRPr>
          </a:p>
          <a:p>
            <a:r>
              <a:rPr lang="pt-BR" altLang="zh-CN" baseline="0" dirty="0">
                <a:cs typeface="Courier New" panose="02070309020205020404" pitchFamily="49" charset="0"/>
              </a:rPr>
              <a:t>&gt;&gt;&gt; r=r'c:\dlmao\\'</a:t>
            </a:r>
          </a:p>
          <a:p>
            <a:r>
              <a:rPr lang="pt-BR" altLang="zh-CN" baseline="0" dirty="0">
                <a:cs typeface="Courier New" panose="02070309020205020404" pitchFamily="49" charset="0"/>
              </a:rPr>
              <a:t>&gt;&gt;&gt; r</a:t>
            </a:r>
          </a:p>
          <a:p>
            <a:r>
              <a:rPr lang="pt-BR" altLang="zh-CN" baseline="0" dirty="0">
                <a:cs typeface="Courier New" panose="02070309020205020404" pitchFamily="49" charset="0"/>
              </a:rPr>
              <a:t>'c:\\dlmao\\\\'</a:t>
            </a:r>
          </a:p>
          <a:p>
            <a:endParaRPr lang="en-US" altLang="zh-CN" baseline="0" dirty="0">
              <a:cs typeface="Courier New" panose="02070309020205020404" pitchFamily="49" charset="0"/>
            </a:endParaRPr>
          </a:p>
          <a:p>
            <a:endParaRPr lang="en-US" altLang="zh-CN" baseline="0" dirty="0">
              <a:cs typeface="Courier New" panose="02070309020205020404" pitchFamily="49" charset="0"/>
            </a:endParaRPr>
          </a:p>
          <a:p>
            <a:r>
              <a:rPr lang="en-US" altLang="zh-CN" baseline="0" dirty="0" err="1">
                <a:cs typeface="Courier New" panose="02070309020205020404" pitchFamily="49" charset="0"/>
              </a:rPr>
              <a:t>r'c</a:t>
            </a:r>
            <a:r>
              <a:rPr lang="en-US" altLang="zh-CN" baseline="0" dirty="0">
                <a:cs typeface="Courier New" panose="02070309020205020404" pitchFamily="49" charset="0"/>
              </a:rPr>
              <a:t>:\dlmao\''   </a:t>
            </a:r>
            <a:r>
              <a:rPr lang="zh-CN" altLang="en-US" baseline="0" dirty="0">
                <a:cs typeface="Courier New" panose="02070309020205020404" pitchFamily="49" charset="0"/>
              </a:rPr>
              <a:t>希望内容是</a:t>
            </a:r>
            <a:r>
              <a:rPr lang="en-US" altLang="zh-CN" baseline="0" dirty="0">
                <a:cs typeface="Courier New" panose="02070309020205020404" pitchFamily="49" charset="0"/>
              </a:rPr>
              <a:t>\' </a:t>
            </a:r>
            <a:r>
              <a:rPr lang="zh-CN" altLang="en-US" baseline="0" dirty="0">
                <a:cs typeface="Courier New" panose="02070309020205020404" pitchFamily="49" charset="0"/>
              </a:rPr>
              <a:t>但是到 </a:t>
            </a:r>
            <a:r>
              <a:rPr lang="en-US" altLang="zh-CN" baseline="0" dirty="0">
                <a:cs typeface="Courier New" panose="02070309020205020404" pitchFamily="49" charset="0"/>
              </a:rPr>
              <a:t>'</a:t>
            </a:r>
            <a:r>
              <a:rPr lang="zh-CN" altLang="en-US" baseline="0" dirty="0">
                <a:cs typeface="Courier New" panose="02070309020205020404" pitchFamily="49" charset="0"/>
              </a:rPr>
              <a:t>就结束了 后面的为</a:t>
            </a:r>
            <a:r>
              <a:rPr lang="en-US" altLang="zh-CN" baseline="0" dirty="0">
                <a:cs typeface="Courier New" panose="02070309020205020404" pitchFamily="49" charset="0"/>
              </a:rPr>
              <a:t>' </a:t>
            </a:r>
          </a:p>
          <a:p>
            <a:endParaRPr lang="zh-CN" altLang="en-US" dirty="0"/>
          </a:p>
        </p:txBody>
      </p:sp>
      <p:sp>
        <p:nvSpPr>
          <p:cNvPr id="4" name="灯片编号占位符 3"/>
          <p:cNvSpPr>
            <a:spLocks noGrp="1"/>
          </p:cNvSpPr>
          <p:nvPr>
            <p:ph type="sldNum" sz="quarter" idx="10"/>
          </p:nvPr>
        </p:nvSpPr>
        <p:spPr/>
        <p:txBody>
          <a:bodyPr/>
          <a:lstStyle/>
          <a:p>
            <a:fld id="{445C5252-401E-47EC-B9EA-313A0BAE78E1}" type="slidenum">
              <a:rPr lang="zh-CN" altLang="en-US" smtClean="0"/>
              <a:t>2</a:t>
            </a:fld>
            <a:endParaRPr lang="zh-CN" altLang="en-US"/>
          </a:p>
        </p:txBody>
      </p:sp>
    </p:spTree>
    <p:extLst>
      <p:ext uri="{BB962C8B-B14F-4D97-AF65-F5344CB8AC3E}">
        <p14:creationId xmlns:p14="http://schemas.microsoft.com/office/powerpoint/2010/main" val="37064662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&gt;&gt;&gt; print('\t\g\t\g')</a:t>
            </a:r>
          </a:p>
          <a:p>
            <a:r>
              <a:rPr lang="en-US" altLang="zh-CN" dirty="0"/>
              <a:t>	\g	\g</a:t>
            </a:r>
          </a:p>
          <a:p>
            <a:r>
              <a:rPr lang="en-US" altLang="zh-CN" dirty="0"/>
              <a:t>&gt;&gt;&gt; print(r'\t\g\t\g')</a:t>
            </a:r>
          </a:p>
          <a:p>
            <a:r>
              <a:rPr lang="en-US" altLang="zh-CN" dirty="0"/>
              <a:t>\t\g\t\g</a:t>
            </a:r>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latin typeface="宋体" pitchFamily="2" charset="-122"/>
              </a:rPr>
              <a:t>Unicode</a:t>
            </a:r>
            <a:r>
              <a:rPr lang="zh-CN" altLang="en-US" sz="1200" dirty="0">
                <a:latin typeface="宋体" pitchFamily="2" charset="-122"/>
              </a:rPr>
              <a:t>字符在字符串字面量定义中可以通过</a:t>
            </a:r>
            <a:r>
              <a:rPr lang="en-US" altLang="zh-CN" sz="1200" dirty="0">
                <a:latin typeface="宋体" pitchFamily="2" charset="-122"/>
              </a:rPr>
              <a:t>\</a:t>
            </a:r>
            <a:r>
              <a:rPr lang="en-US" altLang="zh-CN" sz="1200" dirty="0" err="1">
                <a:latin typeface="宋体" pitchFamily="2" charset="-122"/>
              </a:rPr>
              <a:t>uxxxx</a:t>
            </a:r>
            <a:r>
              <a:rPr lang="zh-CN" altLang="en-US" sz="1200" dirty="0">
                <a:latin typeface="宋体" pitchFamily="2" charset="-122"/>
              </a:rPr>
              <a:t>来描述码点</a:t>
            </a:r>
            <a:r>
              <a:rPr lang="en-US" altLang="zh-CN" sz="1200" dirty="0" err="1">
                <a:latin typeface="宋体" pitchFamily="2" charset="-122"/>
              </a:rPr>
              <a:t>xxxx</a:t>
            </a:r>
            <a:r>
              <a:rPr lang="zh-CN" altLang="en-US" sz="1200" dirty="0">
                <a:latin typeface="宋体" pitchFamily="2" charset="-122"/>
              </a:rPr>
              <a:t>对应的字符，比如： </a:t>
            </a:r>
            <a:r>
              <a:rPr lang="en-US" altLang="zh-CN" sz="1200" dirty="0">
                <a:latin typeface="宋体" pitchFamily="2" charset="-122"/>
              </a:rPr>
              <a:t>'</a:t>
            </a:r>
            <a:r>
              <a:rPr lang="zh-CN" altLang="en-US" sz="1200" dirty="0">
                <a:latin typeface="宋体" pitchFamily="2" charset="-122"/>
              </a:rPr>
              <a:t>中</a:t>
            </a:r>
            <a:r>
              <a:rPr lang="en-US" altLang="zh-CN" sz="1200" dirty="0">
                <a:latin typeface="宋体" pitchFamily="2" charset="-122"/>
              </a:rPr>
              <a:t>\u56fd'</a:t>
            </a:r>
            <a:r>
              <a:rPr lang="zh-CN" altLang="en-US" sz="1200" dirty="0">
                <a:latin typeface="宋体" pitchFamily="2" charset="-122"/>
              </a:rPr>
              <a:t>实际上是</a:t>
            </a:r>
            <a:r>
              <a:rPr lang="en-US" altLang="zh-CN" sz="1200" dirty="0">
                <a:latin typeface="宋体" pitchFamily="2" charset="-122"/>
              </a:rPr>
              <a:t>'</a:t>
            </a:r>
            <a:r>
              <a:rPr lang="zh-CN" altLang="en-US" sz="1200" dirty="0">
                <a:latin typeface="宋体" pitchFamily="2" charset="-122"/>
              </a:rPr>
              <a:t>国</a:t>
            </a:r>
            <a:r>
              <a:rPr lang="en-US" altLang="zh-CN" sz="1200" dirty="0">
                <a:latin typeface="宋体" pitchFamily="2" charset="-122"/>
              </a:rPr>
              <a:t>’</a:t>
            </a:r>
            <a:r>
              <a:rPr lang="zh-CN" altLang="en-US" sz="1200" dirty="0">
                <a:latin typeface="宋体" pitchFamily="2" charset="-122"/>
              </a:rPr>
              <a:t> </a:t>
            </a:r>
            <a:endParaRPr lang="en-US" altLang="zh-CN" sz="1200" dirty="0">
              <a:latin typeface="宋体" pitchFamily="2"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latin typeface="宋体" pitchFamily="2" charset="-122"/>
              </a:rPr>
              <a:t>&gt;&gt;&gt; </a:t>
            </a:r>
            <a:r>
              <a:rPr lang="en-US" altLang="zh-CN" sz="1200" dirty="0" err="1">
                <a:latin typeface="宋体" pitchFamily="2" charset="-122"/>
              </a:rPr>
              <a:t>ord</a:t>
            </a:r>
            <a:r>
              <a:rPr lang="en-US" altLang="zh-CN" sz="1200" dirty="0">
                <a:latin typeface="宋体" pitchFamily="2" charset="-122"/>
              </a:rPr>
              <a:t>('</a:t>
            </a:r>
            <a:r>
              <a:rPr lang="zh-CN" altLang="en-US" sz="1200" dirty="0">
                <a:latin typeface="宋体" pitchFamily="2" charset="-122"/>
              </a:rPr>
              <a:t>中</a:t>
            </a:r>
            <a:r>
              <a:rPr lang="en-US" altLang="zh-CN" sz="1200" dirty="0">
                <a:latin typeface="宋体" pitchFamily="2" charset="-122"/>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latin typeface="宋体" pitchFamily="2" charset="-122"/>
              </a:rPr>
              <a:t>20013</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latin typeface="宋体" pitchFamily="2" charset="-122"/>
              </a:rPr>
              <a:t>&gt;&gt;&gt; hex(20013)</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latin typeface="宋体" pitchFamily="2" charset="-122"/>
              </a:rPr>
              <a:t>'0x4e2d'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latin typeface="宋体" pitchFamily="2" charset="-122"/>
              </a:rPr>
              <a:t>&gt;&gt;&gt; '\u4e2d'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latin typeface="宋体" pitchFamily="2" charset="-122"/>
              </a:rPr>
              <a:t>'</a:t>
            </a:r>
            <a:r>
              <a:rPr lang="zh-CN" altLang="en-US" sz="1200" dirty="0">
                <a:latin typeface="宋体" pitchFamily="2" charset="-122"/>
              </a:rPr>
              <a:t>中</a:t>
            </a:r>
            <a:r>
              <a:rPr lang="en-US" altLang="zh-CN" sz="1200" dirty="0">
                <a:latin typeface="宋体" pitchFamily="2" charset="-122"/>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latin typeface="宋体" pitchFamily="2" charset="-122"/>
              </a:rPr>
              <a:t>&gt;&gt;&gt; '\u56fd'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latin typeface="宋体" pitchFamily="2" charset="-122"/>
              </a:rPr>
              <a:t>'</a:t>
            </a:r>
            <a:r>
              <a:rPr lang="zh-CN" altLang="en-US" sz="1200" dirty="0">
                <a:latin typeface="宋体" pitchFamily="2" charset="-122"/>
              </a:rPr>
              <a:t>国</a:t>
            </a:r>
            <a:r>
              <a:rPr lang="en-US" altLang="zh-CN" sz="1200" dirty="0">
                <a:latin typeface="宋体" pitchFamily="2" charset="-122"/>
              </a:rPr>
              <a:t>'</a:t>
            </a:r>
          </a:p>
          <a:p>
            <a:endParaRPr lang="zh-CN" altLang="en-US" dirty="0"/>
          </a:p>
        </p:txBody>
      </p:sp>
      <p:sp>
        <p:nvSpPr>
          <p:cNvPr id="4" name="灯片编号占位符 3"/>
          <p:cNvSpPr>
            <a:spLocks noGrp="1"/>
          </p:cNvSpPr>
          <p:nvPr>
            <p:ph type="sldNum" sz="quarter" idx="10"/>
          </p:nvPr>
        </p:nvSpPr>
        <p:spPr/>
        <p:txBody>
          <a:bodyPr/>
          <a:lstStyle/>
          <a:p>
            <a:fld id="{445C5252-401E-47EC-B9EA-313A0BAE78E1}" type="slidenum">
              <a:rPr lang="zh-CN" altLang="en-US" smtClean="0"/>
              <a:t>3</a:t>
            </a:fld>
            <a:endParaRPr lang="zh-CN" altLang="en-US"/>
          </a:p>
        </p:txBody>
      </p:sp>
    </p:spTree>
    <p:extLst>
      <p:ext uri="{BB962C8B-B14F-4D97-AF65-F5344CB8AC3E}">
        <p14:creationId xmlns:p14="http://schemas.microsoft.com/office/powerpoint/2010/main" val="24179193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&gt;&gt;&gt; a=</a:t>
            </a:r>
            <a:r>
              <a:rPr lang="en-US" altLang="zh-CN" dirty="0" err="1"/>
              <a:t>r"C</a:t>
            </a:r>
            <a:r>
              <a:rPr lang="en-US" altLang="zh-CN" dirty="0"/>
              <a:t>:\Users\</a:t>
            </a:r>
            <a:r>
              <a:rPr lang="en-US" altLang="zh-CN" dirty="0" err="1"/>
              <a:t>xiaochunxiao</a:t>
            </a:r>
            <a:r>
              <a:rPr lang="en-US" altLang="zh-CN" dirty="0"/>
              <a:t>\Desktop"</a:t>
            </a:r>
          </a:p>
          <a:p>
            <a:r>
              <a:rPr lang="en-US" altLang="zh-CN" dirty="0"/>
              <a:t>&gt;&gt;&gt; a</a:t>
            </a:r>
          </a:p>
          <a:p>
            <a:r>
              <a:rPr lang="en-US" altLang="zh-CN" dirty="0"/>
              <a:t>'C:\\Users\\</a:t>
            </a:r>
            <a:r>
              <a:rPr lang="en-US" altLang="zh-CN" dirty="0" err="1"/>
              <a:t>xiaochunxiao</a:t>
            </a:r>
            <a:r>
              <a:rPr lang="en-US" altLang="zh-CN" dirty="0"/>
              <a:t>\\Desktop'</a:t>
            </a:r>
          </a:p>
          <a:p>
            <a:r>
              <a:rPr lang="en-US" altLang="zh-CN" dirty="0"/>
              <a:t>&gt;&gt;&gt; print(a)</a:t>
            </a:r>
          </a:p>
          <a:p>
            <a:r>
              <a:rPr lang="en-US" altLang="zh-CN" dirty="0"/>
              <a:t>C:\Users\</a:t>
            </a:r>
            <a:r>
              <a:rPr lang="en-US" altLang="zh-CN" dirty="0" err="1"/>
              <a:t>xiaochunxiao</a:t>
            </a:r>
            <a:r>
              <a:rPr lang="en-US" altLang="zh-CN" dirty="0"/>
              <a:t>\Desktop</a:t>
            </a:r>
          </a:p>
          <a:p>
            <a:r>
              <a:rPr lang="en-US" altLang="zh-CN" dirty="0"/>
              <a:t>&gt;&gt;&gt; </a:t>
            </a:r>
            <a:endParaRPr lang="zh-CN" altLang="en-US" dirty="0"/>
          </a:p>
          <a:p>
            <a:endParaRPr lang="en-US" altLang="zh-CN" dirty="0"/>
          </a:p>
          <a:p>
            <a:endParaRPr lang="en-US" altLang="zh-CN" dirty="0"/>
          </a:p>
          <a:p>
            <a:r>
              <a:rPr lang="zh-CN" altLang="en-US" dirty="0"/>
              <a:t>交互式</a:t>
            </a:r>
            <a:r>
              <a:rPr lang="en-US" altLang="zh-CN" dirty="0"/>
              <a:t>console</a:t>
            </a:r>
            <a:r>
              <a:rPr lang="zh-CN" altLang="en-US" dirty="0"/>
              <a:t>中</a:t>
            </a:r>
            <a:r>
              <a:rPr lang="zh-CN" altLang="en-US" baseline="0" dirty="0"/>
              <a:t>   表达式输出的实际上是  </a:t>
            </a:r>
            <a:r>
              <a:rPr lang="en-US" altLang="zh-CN" baseline="0" dirty="0"/>
              <a:t>print(</a:t>
            </a:r>
            <a:r>
              <a:rPr lang="en-US" altLang="zh-CN" baseline="0" dirty="0" err="1"/>
              <a:t>repr</a:t>
            </a:r>
            <a:r>
              <a:rPr lang="en-US" altLang="zh-CN" baseline="0" dirty="0"/>
              <a:t>(expression)) </a:t>
            </a:r>
            <a:r>
              <a:rPr lang="zh-CN" altLang="en-US" baseline="0" dirty="0"/>
              <a:t>，一般可以通过</a:t>
            </a:r>
            <a:r>
              <a:rPr lang="en-US" altLang="zh-CN" baseline="0" dirty="0" err="1"/>
              <a:t>eval</a:t>
            </a:r>
            <a:r>
              <a:rPr lang="en-US" altLang="zh-CN" baseline="0" dirty="0"/>
              <a:t>()</a:t>
            </a:r>
            <a:r>
              <a:rPr lang="zh-CN" altLang="en-US" baseline="0" dirty="0"/>
              <a:t>得到原来的对象</a:t>
            </a:r>
            <a:endParaRPr lang="en-US" altLang="zh-CN" baseline="0" dirty="0"/>
          </a:p>
          <a:p>
            <a:r>
              <a:rPr lang="en-US" altLang="zh-CN" baseline="0" dirty="0"/>
              <a:t>print(a):  </a:t>
            </a:r>
            <a:r>
              <a:rPr lang="zh-CN" altLang="en-US" baseline="0" dirty="0"/>
              <a:t>输出的用户友好的字符串  </a:t>
            </a:r>
            <a:endParaRPr lang="en-US" altLang="zh-CN" baseline="0" dirty="0"/>
          </a:p>
          <a:p>
            <a:endParaRPr lang="en-US" altLang="zh-CN" baseline="0" dirty="0"/>
          </a:p>
          <a:p>
            <a:r>
              <a:rPr lang="en-US" altLang="zh-CN" dirty="0">
                <a:cs typeface="Courier New" panose="02070309020205020404" pitchFamily="49" charset="0"/>
              </a:rPr>
              <a:t>The escape character “\” says to Python, “treat the next symbol specially, not in the normal way”.</a:t>
            </a:r>
          </a:p>
          <a:p>
            <a:endParaRPr lang="en-US" altLang="zh-CN" dirty="0">
              <a:cs typeface="Courier New" panose="02070309020205020404" pitchFamily="49" charset="0"/>
            </a:endParaRPr>
          </a:p>
          <a:p>
            <a:endParaRPr lang="en-US" altLang="zh-CN" baseline="0" dirty="0">
              <a:cs typeface="Courier New" panose="02070309020205020404" pitchFamily="49" charset="0"/>
            </a:endParaRPr>
          </a:p>
          <a:p>
            <a:endParaRPr lang="en-US" altLang="zh-CN" dirty="0">
              <a:cs typeface="Courier New" panose="02070309020205020404" pitchFamily="49" charset="0"/>
            </a:endParaRPr>
          </a:p>
          <a:p>
            <a:endParaRPr lang="zh-CN" altLang="en-US" dirty="0"/>
          </a:p>
        </p:txBody>
      </p:sp>
      <p:sp>
        <p:nvSpPr>
          <p:cNvPr id="4" name="灯片编号占位符 3"/>
          <p:cNvSpPr>
            <a:spLocks noGrp="1"/>
          </p:cNvSpPr>
          <p:nvPr>
            <p:ph type="sldNum" sz="quarter" idx="10"/>
          </p:nvPr>
        </p:nvSpPr>
        <p:spPr/>
        <p:txBody>
          <a:bodyPr/>
          <a:lstStyle/>
          <a:p>
            <a:fld id="{445C5252-401E-47EC-B9EA-313A0BAE78E1}" type="slidenum">
              <a:rPr lang="zh-CN" altLang="en-US" smtClean="0"/>
              <a:t>4</a:t>
            </a:fld>
            <a:endParaRPr lang="zh-CN" altLang="en-US"/>
          </a:p>
        </p:txBody>
      </p:sp>
    </p:spTree>
    <p:extLst>
      <p:ext uri="{BB962C8B-B14F-4D97-AF65-F5344CB8AC3E}">
        <p14:creationId xmlns:p14="http://schemas.microsoft.com/office/powerpoint/2010/main" val="9551324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ordinal  </a:t>
            </a:r>
            <a:r>
              <a:rPr lang="zh-CN" altLang="en-US" sz="1200" kern="1200" dirty="0">
                <a:solidFill>
                  <a:schemeClr val="tx1"/>
                </a:solidFill>
                <a:effectLst/>
                <a:latin typeface="+mn-lt"/>
                <a:ea typeface="+mn-ea"/>
                <a:cs typeface="+mn-cs"/>
              </a:rPr>
              <a:t>序数</a:t>
            </a:r>
            <a:endParaRPr lang="en-US" altLang="zh-CN" sz="1200" kern="1200" dirty="0">
              <a:solidFill>
                <a:schemeClr val="tx1"/>
              </a:solidFill>
              <a:effectLst/>
              <a:latin typeface="+mn-lt"/>
              <a:ea typeface="+mn-ea"/>
              <a:cs typeface="+mn-cs"/>
            </a:endParaRPr>
          </a:p>
          <a:p>
            <a:endParaRPr lang="en-US" altLang="zh-CN"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x-none" altLang="zh-CN" sz="1200" kern="1200" dirty="0">
                <a:solidFill>
                  <a:schemeClr val="tx1"/>
                </a:solidFill>
                <a:effectLst/>
                <a:latin typeface="+mn-lt"/>
                <a:ea typeface="+mn-ea"/>
                <a:cs typeface="+mn-cs"/>
              </a:rPr>
              <a:t>ASCII</a:t>
            </a:r>
            <a:r>
              <a:rPr lang="en-US" altLang="zh-CN" sz="1200" kern="1200" dirty="0">
                <a:solidFill>
                  <a:schemeClr val="tx1"/>
                </a:solidFill>
                <a:effectLst/>
                <a:latin typeface="+mn-lt"/>
                <a:ea typeface="+mn-ea"/>
                <a:cs typeface="+mn-cs"/>
              </a:rPr>
              <a:t>(American Standard Code for Information Interchange):  7bit, 0-127</a:t>
            </a:r>
            <a:r>
              <a:rPr lang="zh-CN" altLang="zh-CN" sz="1200" kern="1200" dirty="0">
                <a:solidFill>
                  <a:schemeClr val="tx1"/>
                </a:solidFill>
                <a:effectLst/>
                <a:latin typeface="+mn-lt"/>
                <a:ea typeface="+mn-ea"/>
                <a:cs typeface="+mn-cs"/>
              </a:rPr>
              <a:t>对应</a:t>
            </a:r>
            <a:r>
              <a:rPr lang="en-US" altLang="zh-CN" sz="1200" kern="1200" dirty="0">
                <a:solidFill>
                  <a:schemeClr val="tx1"/>
                </a:solidFill>
                <a:effectLst/>
                <a:latin typeface="+mn-lt"/>
                <a:ea typeface="+mn-ea"/>
                <a:cs typeface="+mn-cs"/>
              </a:rPr>
              <a:t>ASCII</a:t>
            </a:r>
            <a:r>
              <a:rPr lang="zh-CN" altLang="zh-CN" sz="1200" kern="1200" dirty="0">
                <a:solidFill>
                  <a:schemeClr val="tx1"/>
                </a:solidFill>
                <a:effectLst/>
                <a:latin typeface="+mn-lt"/>
                <a:ea typeface="+mn-ea"/>
                <a:cs typeface="+mn-cs"/>
              </a:rPr>
              <a:t>字符</a:t>
            </a:r>
            <a:r>
              <a:rPr lang="en-US" altLang="zh-CN" sz="1200" kern="1200" dirty="0">
                <a:solidFill>
                  <a:schemeClr val="tx1"/>
                </a:solidFill>
                <a:effectLst/>
                <a:latin typeface="+mn-lt"/>
                <a:ea typeface="+mn-ea"/>
                <a:cs typeface="+mn-cs"/>
              </a:rPr>
              <a:t> </a:t>
            </a:r>
            <a:endParaRPr lang="zh-CN" altLang="zh-CN" sz="1200" kern="1200" dirty="0">
              <a:solidFill>
                <a:schemeClr val="tx1"/>
              </a:solidFill>
              <a:effectLst/>
              <a:latin typeface="+mn-lt"/>
              <a:ea typeface="+mn-ea"/>
              <a:cs typeface="+mn-cs"/>
            </a:endParaRPr>
          </a:p>
          <a:p>
            <a:endParaRPr lang="en-US" altLang="zh-CN" dirty="0"/>
          </a:p>
          <a:p>
            <a:r>
              <a:rPr lang="x-none" altLang="zh-CN" sz="1200" kern="1200" dirty="0">
                <a:solidFill>
                  <a:schemeClr val="tx1"/>
                </a:solidFill>
                <a:effectLst/>
                <a:latin typeface="+mn-lt"/>
                <a:ea typeface="+mn-ea"/>
                <a:cs typeface="+mn-cs"/>
              </a:rPr>
              <a:t>r=random.randint(0,25)</a:t>
            </a:r>
          </a:p>
          <a:p>
            <a:r>
              <a:rPr lang="x-none" altLang="zh-CN" sz="1200" kern="1200" dirty="0">
                <a:solidFill>
                  <a:schemeClr val="tx1"/>
                </a:solidFill>
                <a:effectLst/>
                <a:latin typeface="+mn-lt"/>
                <a:ea typeface="+mn-ea"/>
                <a:cs typeface="+mn-cs"/>
              </a:rPr>
              <a:t>print("The character is",chr(r+ord('a')))</a:t>
            </a:r>
          </a:p>
          <a:p>
            <a:r>
              <a:rPr lang="x-none" altLang="zh-CN" sz="1200" kern="1200" dirty="0">
                <a:solidFill>
                  <a:schemeClr val="tx1"/>
                </a:solidFill>
                <a:effectLst/>
                <a:latin typeface="+mn-lt"/>
                <a:ea typeface="+mn-ea"/>
                <a:cs typeface="+mn-cs"/>
              </a:rPr>
              <a:t> </a:t>
            </a:r>
          </a:p>
          <a:p>
            <a:r>
              <a:rPr lang="x-none" altLang="zh-CN" sz="1200" kern="1200" dirty="0">
                <a:solidFill>
                  <a:schemeClr val="tx1"/>
                </a:solidFill>
                <a:effectLst/>
                <a:latin typeface="+mn-lt"/>
                <a:ea typeface="+mn-ea"/>
                <a:cs typeface="+mn-cs"/>
              </a:rPr>
              <a:t>print("The character is",random.choice(string.ascii_lowercase))</a:t>
            </a:r>
          </a:p>
          <a:p>
            <a:endParaRPr lang="zh-CN" altLang="en-US" dirty="0"/>
          </a:p>
        </p:txBody>
      </p:sp>
      <p:sp>
        <p:nvSpPr>
          <p:cNvPr id="4" name="灯片编号占位符 3"/>
          <p:cNvSpPr>
            <a:spLocks noGrp="1"/>
          </p:cNvSpPr>
          <p:nvPr>
            <p:ph type="sldNum" sz="quarter" idx="10"/>
          </p:nvPr>
        </p:nvSpPr>
        <p:spPr/>
        <p:txBody>
          <a:bodyPr/>
          <a:lstStyle/>
          <a:p>
            <a:fld id="{445C5252-401E-47EC-B9EA-313A0BAE78E1}" type="slidenum">
              <a:rPr lang="zh-CN" altLang="en-US" smtClean="0"/>
              <a:t>5</a:t>
            </a:fld>
            <a:endParaRPr lang="zh-CN" altLang="en-US"/>
          </a:p>
        </p:txBody>
      </p:sp>
    </p:spTree>
    <p:extLst>
      <p:ext uri="{BB962C8B-B14F-4D97-AF65-F5344CB8AC3E}">
        <p14:creationId xmlns:p14="http://schemas.microsoft.com/office/powerpoint/2010/main" val="15056287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1" dirty="0">
                <a:cs typeface="Courier New" panose="02070309020205020404" pitchFamily="49" charset="0"/>
              </a:rPr>
              <a:t>Concatenate  </a:t>
            </a:r>
            <a:r>
              <a:rPr lang="en-US" altLang="zh-CN" sz="1200" b="0" i="0" kern="1200" dirty="0">
                <a:solidFill>
                  <a:schemeClr val="tx1"/>
                </a:solidFill>
                <a:effectLst/>
                <a:latin typeface="+mn-lt"/>
                <a:ea typeface="+mn-ea"/>
                <a:cs typeface="+mn-cs"/>
              </a:rPr>
              <a:t>[</a:t>
            </a:r>
            <a:r>
              <a:rPr lang="en-US" altLang="zh-CN" sz="1200" b="0" i="0" kern="1200" dirty="0" err="1">
                <a:solidFill>
                  <a:schemeClr val="tx1"/>
                </a:solidFill>
                <a:effectLst/>
                <a:latin typeface="+mn-lt"/>
                <a:ea typeface="+mn-ea"/>
                <a:cs typeface="+mn-cs"/>
              </a:rPr>
              <a:t>kən'kætɪneɪt</a:t>
            </a:r>
            <a:r>
              <a:rPr lang="en-US" altLang="zh-CN" sz="1200" b="0" i="0" kern="1200" dirty="0">
                <a:solidFill>
                  <a:schemeClr val="tx1"/>
                </a:solidFill>
                <a:effectLst/>
                <a:latin typeface="+mn-lt"/>
                <a:ea typeface="+mn-ea"/>
                <a:cs typeface="+mn-cs"/>
              </a:rPr>
              <a:t>]</a:t>
            </a: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%s: </a:t>
            </a:r>
            <a:r>
              <a:rPr lang="zh-CN" altLang="en-US" sz="1200" b="0" i="0" kern="1200" dirty="0">
                <a:solidFill>
                  <a:schemeClr val="tx1"/>
                </a:solidFill>
                <a:effectLst/>
                <a:latin typeface="+mn-lt"/>
                <a:ea typeface="+mn-ea"/>
                <a:cs typeface="+mn-cs"/>
              </a:rPr>
              <a:t>任意对象，一定有</a:t>
            </a:r>
            <a:r>
              <a:rPr lang="en-US" altLang="zh-CN" sz="1200" b="0" i="0" kern="1200" dirty="0">
                <a:solidFill>
                  <a:schemeClr val="tx1"/>
                </a:solidFill>
                <a:effectLst/>
                <a:latin typeface="+mn-lt"/>
                <a:ea typeface="+mn-ea"/>
                <a:cs typeface="+mn-cs"/>
              </a:rPr>
              <a:t>__</a:t>
            </a:r>
            <a:r>
              <a:rPr lang="en-US" altLang="zh-CN" sz="1200" b="0" i="0" kern="1200" dirty="0" err="1">
                <a:solidFill>
                  <a:schemeClr val="tx1"/>
                </a:solidFill>
                <a:effectLst/>
                <a:latin typeface="+mn-lt"/>
                <a:ea typeface="+mn-ea"/>
                <a:cs typeface="+mn-cs"/>
              </a:rPr>
              <a:t>str</a:t>
            </a:r>
            <a:r>
              <a:rPr lang="en-US" altLang="zh-CN" sz="1200" b="0" i="0" kern="1200" dirty="0">
                <a:solidFill>
                  <a:schemeClr val="tx1"/>
                </a:solidFill>
                <a:effectLst/>
                <a:latin typeface="+mn-lt"/>
                <a:ea typeface="+mn-ea"/>
                <a:cs typeface="+mn-cs"/>
              </a:rPr>
              <a:t>__</a:t>
            </a:r>
            <a:r>
              <a:rPr lang="zh-CN" altLang="en-US" sz="1200" b="0" i="0" kern="1200" dirty="0">
                <a:solidFill>
                  <a:schemeClr val="tx1"/>
                </a:solidFill>
                <a:effectLst/>
                <a:latin typeface="+mn-lt"/>
                <a:ea typeface="+mn-ea"/>
                <a:cs typeface="+mn-cs"/>
              </a:rPr>
              <a:t>方法</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%d:</a:t>
            </a:r>
            <a:r>
              <a:rPr lang="en-US" altLang="zh-CN" sz="1200" b="0" i="0" kern="1200" baseline="0" dirty="0">
                <a:solidFill>
                  <a:schemeClr val="tx1"/>
                </a:solidFill>
                <a:effectLst/>
                <a:latin typeface="+mn-lt"/>
                <a:ea typeface="+mn-ea"/>
                <a:cs typeface="+mn-cs"/>
              </a:rPr>
              <a:t> </a:t>
            </a:r>
            <a:r>
              <a:rPr lang="zh-CN" altLang="en-US" sz="1200" b="0" i="0" kern="1200" baseline="0" dirty="0">
                <a:solidFill>
                  <a:schemeClr val="tx1"/>
                </a:solidFill>
                <a:effectLst/>
                <a:latin typeface="+mn-lt"/>
                <a:ea typeface="+mn-ea"/>
                <a:cs typeface="+mn-cs"/>
              </a:rPr>
              <a:t>数字类型</a:t>
            </a:r>
            <a:endParaRPr lang="en-US" altLang="zh-CN" sz="1200" b="0" i="0" kern="1200" baseline="0" dirty="0">
              <a:solidFill>
                <a:schemeClr val="tx1"/>
              </a:solidFill>
              <a:effectLst/>
              <a:latin typeface="+mn-lt"/>
              <a:ea typeface="+mn-ea"/>
              <a:cs typeface="+mn-cs"/>
            </a:endParaRPr>
          </a:p>
          <a:p>
            <a:r>
              <a:rPr lang="en-US" altLang="zh-CN" sz="1200" b="0" i="0" kern="1200" baseline="0" dirty="0">
                <a:solidFill>
                  <a:schemeClr val="tx1"/>
                </a:solidFill>
                <a:effectLst/>
                <a:latin typeface="+mn-lt"/>
                <a:ea typeface="+mn-ea"/>
                <a:cs typeface="+mn-cs"/>
              </a:rPr>
              <a:t>%c:  </a:t>
            </a:r>
            <a:r>
              <a:rPr lang="en-US" altLang="zh-CN" sz="1200" b="0" i="0" kern="1200" baseline="0" dirty="0" err="1">
                <a:solidFill>
                  <a:schemeClr val="tx1"/>
                </a:solidFill>
                <a:effectLst/>
                <a:latin typeface="+mn-lt"/>
                <a:ea typeface="+mn-ea"/>
                <a:cs typeface="+mn-cs"/>
              </a:rPr>
              <a:t>int</a:t>
            </a:r>
            <a:r>
              <a:rPr lang="en-US" altLang="zh-CN" sz="1200" b="0" i="0" kern="1200" baseline="0" dirty="0">
                <a:solidFill>
                  <a:schemeClr val="tx1"/>
                </a:solidFill>
                <a:effectLst/>
                <a:latin typeface="+mn-lt"/>
                <a:ea typeface="+mn-ea"/>
                <a:cs typeface="+mn-cs"/>
              </a:rPr>
              <a:t> or char </a:t>
            </a:r>
          </a:p>
          <a:p>
            <a:r>
              <a:rPr lang="en-US" altLang="zh-CN" sz="1200" b="0" i="0" kern="1200" baseline="0" dirty="0">
                <a:solidFill>
                  <a:schemeClr val="tx1"/>
                </a:solidFill>
                <a:effectLst/>
                <a:latin typeface="+mn-lt"/>
                <a:ea typeface="+mn-ea"/>
                <a:cs typeface="+mn-cs"/>
              </a:rPr>
              <a:t>%f</a:t>
            </a:r>
            <a:r>
              <a:rPr lang="zh-CN" altLang="en-US" sz="1200" b="0" i="0" kern="1200" baseline="0" dirty="0">
                <a:solidFill>
                  <a:schemeClr val="tx1"/>
                </a:solidFill>
                <a:effectLst/>
                <a:latin typeface="+mn-lt"/>
                <a:ea typeface="+mn-ea"/>
                <a:cs typeface="+mn-cs"/>
              </a:rPr>
              <a:t>：数字类型</a:t>
            </a:r>
            <a:endParaRPr lang="zh-CN" altLang="en-US" dirty="0"/>
          </a:p>
        </p:txBody>
      </p:sp>
      <p:sp>
        <p:nvSpPr>
          <p:cNvPr id="4" name="灯片编号占位符 3"/>
          <p:cNvSpPr>
            <a:spLocks noGrp="1"/>
          </p:cNvSpPr>
          <p:nvPr>
            <p:ph type="sldNum" sz="quarter" idx="10"/>
          </p:nvPr>
        </p:nvSpPr>
        <p:spPr/>
        <p:txBody>
          <a:bodyPr/>
          <a:lstStyle/>
          <a:p>
            <a:fld id="{445C5252-401E-47EC-B9EA-313A0BAE78E1}" type="slidenum">
              <a:rPr lang="zh-CN" altLang="en-US" smtClean="0"/>
              <a:t>7</a:t>
            </a:fld>
            <a:endParaRPr lang="zh-CN" altLang="en-US"/>
          </a:p>
        </p:txBody>
      </p:sp>
    </p:spTree>
    <p:extLst>
      <p:ext uri="{BB962C8B-B14F-4D97-AF65-F5344CB8AC3E}">
        <p14:creationId xmlns:p14="http://schemas.microsoft.com/office/powerpoint/2010/main" val="19119419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CN" sz="1200" b="1" dirty="0" err="1">
                <a:solidFill>
                  <a:srgbClr val="FF0000"/>
                </a:solidFill>
                <a:latin typeface="宋体" panose="02010600030101010101" pitchFamily="2" charset="-122"/>
              </a:rPr>
              <a:t>format_string</a:t>
            </a:r>
            <a:r>
              <a:rPr lang="en-US" altLang="zh-CN" sz="1200" b="1" dirty="0">
                <a:solidFill>
                  <a:srgbClr val="FF0000"/>
                </a:solidFill>
                <a:latin typeface="宋体" panose="02010600030101010101" pitchFamily="2" charset="-122"/>
              </a:rPr>
              <a:t> % obj  </a:t>
            </a:r>
            <a:r>
              <a:rPr lang="zh-CN" altLang="en-US" sz="1200" dirty="0">
                <a:latin typeface="宋体" panose="02010600030101010101" pitchFamily="2" charset="-122"/>
              </a:rPr>
              <a:t>把对象</a:t>
            </a:r>
            <a:r>
              <a:rPr lang="en-US" altLang="zh-CN" sz="1200" dirty="0">
                <a:latin typeface="宋体" panose="02010600030101010101" pitchFamily="2" charset="-122"/>
              </a:rPr>
              <a:t>obj</a:t>
            </a:r>
            <a:r>
              <a:rPr lang="zh-CN" altLang="en-US" sz="1200" dirty="0">
                <a:latin typeface="宋体" panose="02010600030101010101" pitchFamily="2" charset="-122"/>
              </a:rPr>
              <a:t>按格式要求</a:t>
            </a:r>
            <a:r>
              <a:rPr lang="en-US" altLang="zh-CN" sz="1200" dirty="0" err="1">
                <a:latin typeface="宋体" panose="02010600030101010101" pitchFamily="2" charset="-122"/>
              </a:rPr>
              <a:t>format_string</a:t>
            </a:r>
            <a:r>
              <a:rPr lang="zh-CN" altLang="en-US" sz="1200" dirty="0">
                <a:latin typeface="宋体" panose="02010600030101010101" pitchFamily="2" charset="-122"/>
              </a:rPr>
              <a:t>转换为字符串。 如果格式化字符串中有多个占位符，则</a:t>
            </a:r>
            <a:r>
              <a:rPr lang="en-US" altLang="zh-CN" sz="1200" dirty="0">
                <a:latin typeface="宋体" panose="02010600030101010101" pitchFamily="2" charset="-122"/>
              </a:rPr>
              <a:t>obj</a:t>
            </a:r>
            <a:r>
              <a:rPr lang="zh-CN" altLang="en-US" sz="1200" dirty="0">
                <a:latin typeface="宋体" panose="02010600030101010101" pitchFamily="2" charset="-122"/>
              </a:rPr>
              <a:t>应该是元组</a:t>
            </a:r>
            <a:r>
              <a:rPr lang="en-US" altLang="zh-CN" sz="1200" dirty="0">
                <a:solidFill>
                  <a:srgbClr val="FF0000"/>
                </a:solidFill>
                <a:latin typeface="宋体" panose="02010600030101010101" pitchFamily="2" charset="-122"/>
              </a:rPr>
              <a:t>tuple</a:t>
            </a:r>
            <a:r>
              <a:rPr lang="zh-CN" altLang="en-US" sz="1200" dirty="0">
                <a:latin typeface="宋体" panose="02010600030101010101" pitchFamily="2" charset="-122"/>
              </a:rPr>
              <a:t>对象，格式为</a:t>
            </a:r>
            <a:r>
              <a:rPr lang="en-US" altLang="zh-CN" sz="1200" dirty="0">
                <a:solidFill>
                  <a:srgbClr val="FF0000"/>
                </a:solidFill>
                <a:latin typeface="宋体" panose="02010600030101010101" pitchFamily="2" charset="-122"/>
              </a:rPr>
              <a:t>(obj1,obj2…,</a:t>
            </a:r>
            <a:r>
              <a:rPr lang="en-US" altLang="zh-CN" sz="1200" dirty="0" err="1">
                <a:solidFill>
                  <a:srgbClr val="FF0000"/>
                </a:solidFill>
                <a:latin typeface="宋体" panose="02010600030101010101" pitchFamily="2" charset="-122"/>
              </a:rPr>
              <a:t>objN</a:t>
            </a:r>
            <a:r>
              <a:rPr lang="en-US" altLang="zh-CN" sz="1200" dirty="0">
                <a:solidFill>
                  <a:srgbClr val="FF0000"/>
                </a:solidFill>
                <a:latin typeface="宋体" panose="02010600030101010101" pitchFamily="2" charset="-122"/>
              </a:rPr>
              <a:t>)</a:t>
            </a:r>
            <a:r>
              <a:rPr lang="zh-CN" altLang="en-US" sz="1200" dirty="0">
                <a:solidFill>
                  <a:srgbClr val="FF0000"/>
                </a:solidFill>
                <a:latin typeface="宋体" panose="02010600030101010101" pitchFamily="2" charset="-122"/>
              </a:rPr>
              <a:t> </a:t>
            </a:r>
            <a:endParaRPr lang="zh-CN" altLang="en-US" sz="1200" dirty="0">
              <a:solidFill>
                <a:srgbClr val="FF0000"/>
              </a:solidFill>
            </a:endParaRPr>
          </a:p>
          <a:p>
            <a:pPr marL="285750" indent="-285750">
              <a:buFont typeface="Arial" panose="020B0604020202020204" pitchFamily="34" charset="0"/>
              <a:buChar char="•"/>
            </a:pPr>
            <a:endParaRPr lang="en-US" altLang="zh-CN" sz="1200" dirty="0"/>
          </a:p>
          <a:p>
            <a:pPr marL="285750" indent="-285750">
              <a:buFont typeface="Arial" panose="020B0604020202020204" pitchFamily="34" charset="0"/>
              <a:buChar char="•"/>
            </a:pPr>
            <a:r>
              <a:rPr lang="en-US" altLang="zh-CN" sz="1200" dirty="0"/>
              <a:t>flags: </a:t>
            </a:r>
            <a:r>
              <a:rPr lang="zh-CN" altLang="en-US" sz="1200" dirty="0"/>
              <a:t>对齐和填充等，</a:t>
            </a:r>
            <a:r>
              <a:rPr lang="zh-CN" altLang="en-US" sz="1200" dirty="0">
                <a:solidFill>
                  <a:srgbClr val="0070C0"/>
                </a:solidFill>
              </a:rPr>
              <a:t>默认右对齐</a:t>
            </a:r>
            <a:r>
              <a:rPr lang="zh-CN" altLang="en-US" sz="1200" dirty="0"/>
              <a:t>。当标志为</a:t>
            </a:r>
            <a:r>
              <a:rPr lang="en-US" altLang="zh-CN" sz="1200" dirty="0"/>
              <a:t>#</a:t>
            </a:r>
            <a:r>
              <a:rPr lang="zh-CN" altLang="en-US" sz="1200" dirty="0"/>
              <a:t>时，对于</a:t>
            </a:r>
            <a:r>
              <a:rPr lang="en-US" altLang="zh-CN" sz="1200" dirty="0" err="1"/>
              <a:t>xXo</a:t>
            </a:r>
            <a:r>
              <a:rPr lang="zh-CN" altLang="en-US" sz="1200" dirty="0"/>
              <a:t>等表示加上相应的进制表示前缀，对于浮点类型表示总是带小数点</a:t>
            </a:r>
            <a:endParaRPr lang="en-US" altLang="zh-CN" sz="1200" dirty="0"/>
          </a:p>
          <a:p>
            <a:pPr marL="285750" indent="-285750">
              <a:buFont typeface="Arial" panose="020B0604020202020204" pitchFamily="34" charset="0"/>
              <a:buChar char="•"/>
            </a:pPr>
            <a:r>
              <a:rPr lang="zh-CN" altLang="en-US" sz="1200" dirty="0"/>
              <a:t>宽度和精度可选，为</a:t>
            </a:r>
            <a:r>
              <a:rPr lang="en-US" altLang="zh-CN" sz="1200" dirty="0"/>
              <a:t>*</a:t>
            </a:r>
            <a:r>
              <a:rPr lang="zh-CN" altLang="en-US" sz="1200" dirty="0"/>
              <a:t>时表示具体的取值从后面的</a:t>
            </a:r>
            <a:r>
              <a:rPr lang="en-US" altLang="zh-CN" sz="1200" dirty="0"/>
              <a:t>value</a:t>
            </a:r>
            <a:r>
              <a:rPr lang="zh-CN" altLang="en-US" sz="1200" dirty="0"/>
              <a:t>元组中获得</a:t>
            </a:r>
            <a:endParaRPr lang="en-US" altLang="zh-CN" sz="1200" dirty="0"/>
          </a:p>
          <a:p>
            <a:pPr marL="285750" indent="-285750">
              <a:buFont typeface="Arial" panose="020B0604020202020204" pitchFamily="34" charset="0"/>
              <a:buChar char="•"/>
            </a:pPr>
            <a:r>
              <a:rPr lang="en-US" altLang="zh-CN" sz="1200" dirty="0"/>
              <a:t>Flag:+#-0</a:t>
            </a:r>
          </a:p>
          <a:p>
            <a:r>
              <a:rPr lang="pt" altLang="zh-CN" sz="1200" kern="100" dirty="0">
                <a:latin typeface="Times New Roman" panose="02020603050405020304" pitchFamily="18" charset="0"/>
                <a:ea typeface="宋体" panose="02010600030101010101" pitchFamily="2" charset="-122"/>
              </a:rPr>
              <a:t>&gt;&gt;&gt; </a:t>
            </a:r>
            <a:r>
              <a:rPr lang="pt" altLang="zh-CN" sz="1200" kern="100" dirty="0" err="1">
                <a:latin typeface="Times New Roman" panose="02020603050405020304" pitchFamily="18" charset="0"/>
                <a:ea typeface="宋体" panose="02010600030101010101" pitchFamily="2" charset="-122"/>
              </a:rPr>
              <a:t>print</a:t>
            </a:r>
            <a:r>
              <a:rPr lang="pt" altLang="zh-CN" sz="1200" kern="100" dirty="0">
                <a:latin typeface="Times New Roman" panose="02020603050405020304" pitchFamily="18" charset="0"/>
                <a:ea typeface="宋体" panose="02010600030101010101" pitchFamily="2" charset="-122"/>
              </a:rPr>
              <a:t>("%#010o"%1235)</a:t>
            </a:r>
          </a:p>
          <a:p>
            <a:r>
              <a:rPr lang="pt" altLang="zh-CN" sz="1200" kern="100" dirty="0">
                <a:latin typeface="Times New Roman" panose="02020603050405020304" pitchFamily="18" charset="0"/>
                <a:ea typeface="宋体" panose="02010600030101010101" pitchFamily="2" charset="-122"/>
              </a:rPr>
              <a:t>0o00002323</a:t>
            </a:r>
          </a:p>
          <a:p>
            <a:r>
              <a:rPr lang="en-US" altLang="zh-CN" sz="1200" kern="100" dirty="0">
                <a:latin typeface="Times New Roman" panose="02020603050405020304" pitchFamily="18" charset="0"/>
                <a:ea typeface="宋体" panose="02010600030101010101" pitchFamily="2" charset="-122"/>
              </a:rPr>
              <a:t>&gt;&gt;&gt; “%#0+10x” % 55 #0</a:t>
            </a:r>
            <a:r>
              <a:rPr lang="zh-CN" altLang="en-US" sz="1200" kern="100" dirty="0">
                <a:latin typeface="Times New Roman" panose="02020603050405020304" pitchFamily="18" charset="0"/>
                <a:ea typeface="宋体" panose="02010600030101010101" pitchFamily="2" charset="-122"/>
              </a:rPr>
              <a:t>，</a:t>
            </a:r>
            <a:r>
              <a:rPr lang="en-US" altLang="zh-CN" sz="1200" kern="100" dirty="0">
                <a:latin typeface="Times New Roman" panose="02020603050405020304" pitchFamily="18" charset="0"/>
                <a:ea typeface="宋体" panose="02010600030101010101" pitchFamily="2" charset="-122"/>
              </a:rPr>
              <a:t>#</a:t>
            </a:r>
            <a:r>
              <a:rPr lang="zh-CN" altLang="en-US" sz="1200" kern="100" dirty="0">
                <a:latin typeface="Times New Roman" panose="02020603050405020304" pitchFamily="18" charset="0"/>
                <a:ea typeface="宋体" panose="02010600030101010101" pitchFamily="2" charset="-122"/>
              </a:rPr>
              <a:t>，</a:t>
            </a:r>
            <a:r>
              <a:rPr lang="en-US" altLang="zh-CN" sz="1200" kern="100" dirty="0">
                <a:latin typeface="Times New Roman" panose="02020603050405020304" pitchFamily="18" charset="0"/>
                <a:ea typeface="宋体" panose="02010600030101010101" pitchFamily="2" charset="-122"/>
              </a:rPr>
              <a:t>+</a:t>
            </a:r>
            <a:r>
              <a:rPr lang="zh-CN" altLang="en-US" sz="1200" kern="100" dirty="0">
                <a:latin typeface="Times New Roman" panose="02020603050405020304" pitchFamily="18" charset="0"/>
                <a:ea typeface="宋体" panose="02010600030101010101" pitchFamily="2" charset="-122"/>
              </a:rPr>
              <a:t>次序可以改变</a:t>
            </a:r>
            <a:endParaRPr lang="en-US" altLang="zh-CN" sz="1200" kern="100" dirty="0">
              <a:latin typeface="Times New Roman" panose="02020603050405020304" pitchFamily="18" charset="0"/>
              <a:ea typeface="宋体" panose="02010600030101010101" pitchFamily="2" charset="-122"/>
            </a:endParaRPr>
          </a:p>
          <a:p>
            <a:r>
              <a:rPr lang="en-US" altLang="zh-CN" sz="1200" kern="100" dirty="0">
                <a:latin typeface="Times New Roman" panose="02020603050405020304" pitchFamily="18" charset="0"/>
                <a:ea typeface="宋体" panose="02010600030101010101" pitchFamily="2" charset="-122"/>
              </a:rPr>
              <a:t>‘+0x0000037’#</a:t>
            </a:r>
            <a:r>
              <a:rPr lang="zh-CN" altLang="en-US" sz="1200" kern="100" dirty="0">
                <a:latin typeface="Times New Roman" panose="02020603050405020304" pitchFamily="18" charset="0"/>
                <a:ea typeface="宋体" panose="02010600030101010101" pitchFamily="2" charset="-122"/>
              </a:rPr>
              <a:t>最终的格式是</a:t>
            </a:r>
            <a:r>
              <a:rPr lang="en-US" altLang="zh-CN" sz="1200" kern="100" dirty="0">
                <a:latin typeface="Times New Roman" panose="02020603050405020304" pitchFamily="18" charset="0"/>
                <a:ea typeface="宋体" panose="02010600030101010101" pitchFamily="2" charset="-122"/>
              </a:rPr>
              <a:t>+#0</a:t>
            </a:r>
            <a:r>
              <a:rPr lang="zh-CN" altLang="en-US" sz="1200" kern="100" dirty="0">
                <a:latin typeface="Times New Roman" panose="02020603050405020304" pitchFamily="18" charset="0"/>
                <a:ea typeface="宋体" panose="02010600030101010101" pitchFamily="2" charset="-122"/>
              </a:rPr>
              <a:t>，这也是</a:t>
            </a:r>
            <a:r>
              <a:rPr lang="en-US" altLang="zh-CN" sz="1200" kern="100" dirty="0">
                <a:latin typeface="Times New Roman" panose="02020603050405020304" pitchFamily="18" charset="0"/>
                <a:ea typeface="宋体" panose="02010600030101010101" pitchFamily="2" charset="-122"/>
              </a:rPr>
              <a:t>format</a:t>
            </a:r>
            <a:r>
              <a:rPr lang="zh-CN" altLang="en-US" sz="1200" kern="100" dirty="0">
                <a:latin typeface="Times New Roman" panose="02020603050405020304" pitchFamily="18" charset="0"/>
                <a:ea typeface="宋体" panose="02010600030101010101" pitchFamily="2" charset="-122"/>
              </a:rPr>
              <a:t>方法的格式</a:t>
            </a:r>
            <a:endParaRPr lang="pt" altLang="zh-CN" sz="1200" kern="100" dirty="0">
              <a:latin typeface="Times New Roman" panose="02020603050405020304" pitchFamily="18" charset="0"/>
              <a:ea typeface="宋体" panose="02010600030101010101" pitchFamily="2" charset="-122"/>
            </a:endParaRPr>
          </a:p>
          <a:p>
            <a:endParaRPr lang="pt" altLang="zh-CN" sz="1200" kern="100" dirty="0">
              <a:latin typeface="Times New Roman" panose="02020603050405020304" pitchFamily="18" charset="0"/>
              <a:ea typeface="宋体" panose="02010600030101010101" pitchFamily="2" charset="-122"/>
            </a:endParaRPr>
          </a:p>
          <a:p>
            <a:pPr marL="285750" indent="-285750">
              <a:buFont typeface="Arial" panose="020B0604020202020204" pitchFamily="34" charset="0"/>
              <a:buChar char="•"/>
            </a:pPr>
            <a:endParaRPr lang="zh-CN" altLang="en-US" dirty="0"/>
          </a:p>
        </p:txBody>
      </p:sp>
      <p:sp>
        <p:nvSpPr>
          <p:cNvPr id="4" name="灯片编号占位符 3"/>
          <p:cNvSpPr>
            <a:spLocks noGrp="1"/>
          </p:cNvSpPr>
          <p:nvPr>
            <p:ph type="sldNum" sz="quarter" idx="10"/>
          </p:nvPr>
        </p:nvSpPr>
        <p:spPr/>
        <p:txBody>
          <a:bodyPr/>
          <a:lstStyle/>
          <a:p>
            <a:fld id="{69E47D58-1A54-4BED-AE48-739F43CCC909}" type="slidenum">
              <a:rPr lang="zh-CN" altLang="en-US" smtClean="0"/>
              <a:t>9</a:t>
            </a:fld>
            <a:endParaRPr lang="zh-CN" altLang="en-US"/>
          </a:p>
        </p:txBody>
      </p:sp>
    </p:spTree>
    <p:extLst>
      <p:ext uri="{BB962C8B-B14F-4D97-AF65-F5344CB8AC3E}">
        <p14:creationId xmlns:p14="http://schemas.microsoft.com/office/powerpoint/2010/main" val="23949623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%f ——</a:t>
            </a:r>
            <a:r>
              <a:rPr kumimoji="1" lang="zh-CN" altLang="en-US" dirty="0"/>
              <a:t>保留小数点后面六位有效数字，</a:t>
            </a:r>
            <a:r>
              <a:rPr kumimoji="1" lang="en-US" altLang="zh-CN" dirty="0"/>
              <a:t>%.3f</a:t>
            </a:r>
            <a:r>
              <a:rPr kumimoji="1" lang="zh-CN" altLang="en-US" dirty="0"/>
              <a:t>，保留</a:t>
            </a:r>
            <a:r>
              <a:rPr kumimoji="1" lang="en-US" altLang="zh-CN" dirty="0"/>
              <a:t>3</a:t>
            </a:r>
            <a:r>
              <a:rPr kumimoji="1" lang="zh-CN" altLang="en-US" dirty="0"/>
              <a:t>位小数位</a:t>
            </a:r>
          </a:p>
          <a:p>
            <a:endParaRPr kumimoji="1" lang="zh-CN" altLang="en-US" dirty="0"/>
          </a:p>
          <a:p>
            <a:r>
              <a:rPr kumimoji="1" lang="en-US" altLang="zh-CN" dirty="0"/>
              <a:t>%e ——</a:t>
            </a:r>
            <a:r>
              <a:rPr kumimoji="1" lang="zh-CN" altLang="en-US" dirty="0"/>
              <a:t>保留小数点后面六位有效数字，指数形式输出，</a:t>
            </a:r>
            <a:r>
              <a:rPr kumimoji="1" lang="en-US" altLang="zh-CN" dirty="0"/>
              <a:t>%.3e</a:t>
            </a:r>
            <a:r>
              <a:rPr kumimoji="1" lang="zh-CN" altLang="en-US" dirty="0"/>
              <a:t>，保留</a:t>
            </a:r>
            <a:r>
              <a:rPr kumimoji="1" lang="en-US" altLang="zh-CN" dirty="0"/>
              <a:t>3</a:t>
            </a:r>
            <a:r>
              <a:rPr kumimoji="1" lang="zh-CN" altLang="en-US" dirty="0"/>
              <a:t>位小数位，使用科学计数法</a:t>
            </a:r>
          </a:p>
          <a:p>
            <a:endParaRPr kumimoji="1" lang="zh-CN" altLang="en-US" dirty="0"/>
          </a:p>
          <a:p>
            <a:r>
              <a:rPr kumimoji="1" lang="en-US" altLang="zh-CN" dirty="0"/>
              <a:t>%g ——</a:t>
            </a:r>
            <a:r>
              <a:rPr kumimoji="1" lang="zh-CN" altLang="en-US" dirty="0"/>
              <a:t>在保证六位有效数字的前提下，使用小数方式，否则使用科学计数法，</a:t>
            </a:r>
            <a:r>
              <a:rPr kumimoji="1" lang="en-US" altLang="zh-CN" dirty="0"/>
              <a:t>%.3g</a:t>
            </a:r>
            <a:r>
              <a:rPr kumimoji="1" lang="zh-CN" altLang="en-US" dirty="0"/>
              <a:t>，保留</a:t>
            </a:r>
            <a:r>
              <a:rPr kumimoji="1" lang="en-US" altLang="zh-CN" dirty="0"/>
              <a:t>3</a:t>
            </a:r>
            <a:r>
              <a:rPr kumimoji="1" lang="zh-CN" altLang="en-US" dirty="0"/>
              <a:t>位有效数字，使用小数或科学计数法</a:t>
            </a:r>
            <a:r>
              <a:rPr kumimoji="1" lang="en-US" altLang="zh-CN" dirty="0"/>
              <a:t>&gt;&gt;&gt; print('%f' % 1.11) # </a:t>
            </a:r>
            <a:r>
              <a:rPr kumimoji="1" lang="zh-CN" altLang="en-US" dirty="0"/>
              <a:t>默认保留</a:t>
            </a:r>
            <a:r>
              <a:rPr kumimoji="1" lang="en-US" altLang="zh-CN" dirty="0"/>
              <a:t>6</a:t>
            </a:r>
            <a:r>
              <a:rPr kumimoji="1" lang="zh-CN" altLang="en-US" dirty="0"/>
              <a:t>位小数</a:t>
            </a:r>
          </a:p>
          <a:p>
            <a:r>
              <a:rPr kumimoji="1" lang="en-US" altLang="zh-CN" dirty="0"/>
              <a:t>1.110000</a:t>
            </a:r>
          </a:p>
          <a:p>
            <a:endParaRPr kumimoji="1" lang="en-US" altLang="zh-CN" dirty="0"/>
          </a:p>
          <a:p>
            <a:r>
              <a:rPr kumimoji="1" lang="en-US" altLang="zh-CN" dirty="0"/>
              <a:t>&gt;&gt;&gt; print('%.1f' % 1.11) # </a:t>
            </a:r>
            <a:r>
              <a:rPr kumimoji="1" lang="zh-CN" altLang="en-US" dirty="0"/>
              <a:t>取</a:t>
            </a:r>
            <a:r>
              <a:rPr kumimoji="1" lang="en-US" altLang="zh-CN" dirty="0"/>
              <a:t>1</a:t>
            </a:r>
            <a:r>
              <a:rPr kumimoji="1" lang="zh-CN" altLang="en-US" dirty="0"/>
              <a:t>位小数</a:t>
            </a:r>
          </a:p>
          <a:p>
            <a:endParaRPr kumimoji="1" lang="zh-CN" altLang="en-US" dirty="0"/>
          </a:p>
          <a:p>
            <a:r>
              <a:rPr kumimoji="1" lang="en-US" altLang="zh-CN" dirty="0"/>
              <a:t>1.1</a:t>
            </a:r>
          </a:p>
          <a:p>
            <a:endParaRPr kumimoji="1" lang="en-US" altLang="zh-CN" dirty="0"/>
          </a:p>
          <a:p>
            <a:r>
              <a:rPr kumimoji="1" lang="en-US" altLang="zh-CN" dirty="0"/>
              <a:t>&gt;&gt;&gt; print('%e' % 1.11) # </a:t>
            </a:r>
            <a:r>
              <a:rPr kumimoji="1" lang="zh-CN" altLang="en-US" dirty="0"/>
              <a:t>默认</a:t>
            </a:r>
            <a:r>
              <a:rPr kumimoji="1" lang="en-US" altLang="zh-CN" dirty="0"/>
              <a:t>6</a:t>
            </a:r>
            <a:r>
              <a:rPr kumimoji="1" lang="zh-CN" altLang="en-US" dirty="0"/>
              <a:t>位小数，用科学计数法</a:t>
            </a:r>
          </a:p>
          <a:p>
            <a:endParaRPr kumimoji="1" lang="zh-CN" altLang="en-US" dirty="0"/>
          </a:p>
          <a:p>
            <a:r>
              <a:rPr kumimoji="1" lang="en-US" altLang="zh-CN" dirty="0"/>
              <a:t>1.110000e+00</a:t>
            </a:r>
          </a:p>
          <a:p>
            <a:endParaRPr kumimoji="1" lang="en-US" altLang="zh-CN" dirty="0"/>
          </a:p>
          <a:p>
            <a:r>
              <a:rPr kumimoji="1" lang="en-US" altLang="zh-CN" dirty="0"/>
              <a:t>&gt;&gt;&gt; print('%.3e' % 1.11) # </a:t>
            </a:r>
            <a:r>
              <a:rPr kumimoji="1" lang="zh-CN" altLang="en-US" dirty="0"/>
              <a:t>取</a:t>
            </a:r>
            <a:r>
              <a:rPr kumimoji="1" lang="en-US" altLang="zh-CN" dirty="0"/>
              <a:t>3</a:t>
            </a:r>
            <a:r>
              <a:rPr kumimoji="1" lang="zh-CN" altLang="en-US" dirty="0"/>
              <a:t>位小数，用科学计数法</a:t>
            </a:r>
          </a:p>
          <a:p>
            <a:endParaRPr kumimoji="1" lang="zh-CN" altLang="en-US" dirty="0"/>
          </a:p>
          <a:p>
            <a:r>
              <a:rPr kumimoji="1" lang="en-US" altLang="zh-CN" dirty="0"/>
              <a:t>1.110e+00</a:t>
            </a:r>
          </a:p>
          <a:p>
            <a:endParaRPr kumimoji="1" lang="en-US" altLang="zh-CN" dirty="0"/>
          </a:p>
          <a:p>
            <a:r>
              <a:rPr kumimoji="1" lang="en-US" altLang="zh-CN" dirty="0"/>
              <a:t>&gt;&gt;&gt; print('%g' % 1111.1111) # </a:t>
            </a:r>
            <a:r>
              <a:rPr kumimoji="1" lang="zh-CN" altLang="en-US" dirty="0"/>
              <a:t>默认</a:t>
            </a:r>
            <a:r>
              <a:rPr kumimoji="1" lang="en-US" altLang="zh-CN" dirty="0"/>
              <a:t>6</a:t>
            </a:r>
            <a:r>
              <a:rPr kumimoji="1" lang="zh-CN" altLang="en-US" dirty="0"/>
              <a:t>位有效数字</a:t>
            </a:r>
          </a:p>
          <a:p>
            <a:endParaRPr kumimoji="1" lang="zh-CN" altLang="en-US" dirty="0"/>
          </a:p>
          <a:p>
            <a:r>
              <a:rPr kumimoji="1" lang="en-US" altLang="zh-CN" dirty="0"/>
              <a:t>1111.11</a:t>
            </a:r>
          </a:p>
          <a:p>
            <a:endParaRPr kumimoji="1" lang="en-US" altLang="zh-CN" dirty="0"/>
          </a:p>
          <a:p>
            <a:r>
              <a:rPr kumimoji="1" lang="en-US" altLang="zh-CN" dirty="0"/>
              <a:t>&gt;&gt;&gt; print('%.7g' % 1111.1111) # </a:t>
            </a:r>
            <a:r>
              <a:rPr kumimoji="1" lang="zh-CN" altLang="en-US" dirty="0"/>
              <a:t>取</a:t>
            </a:r>
            <a:r>
              <a:rPr kumimoji="1" lang="en-US" altLang="zh-CN" dirty="0"/>
              <a:t>7</a:t>
            </a:r>
            <a:r>
              <a:rPr kumimoji="1" lang="zh-CN" altLang="en-US" dirty="0"/>
              <a:t>位有效数字</a:t>
            </a:r>
          </a:p>
          <a:p>
            <a:endParaRPr kumimoji="1" lang="zh-CN" altLang="en-US" dirty="0"/>
          </a:p>
          <a:p>
            <a:r>
              <a:rPr kumimoji="1" lang="en-US" altLang="zh-CN" dirty="0"/>
              <a:t>1111.111</a:t>
            </a:r>
          </a:p>
          <a:p>
            <a:endParaRPr kumimoji="1" lang="en-US" altLang="zh-CN" dirty="0"/>
          </a:p>
          <a:p>
            <a:r>
              <a:rPr kumimoji="1" lang="en-US" altLang="zh-CN" dirty="0"/>
              <a:t>&gt;&gt;&gt; print('%.2g' % 1111.1111) # </a:t>
            </a:r>
            <a:r>
              <a:rPr kumimoji="1" lang="zh-CN" altLang="en-US" dirty="0"/>
              <a:t>取</a:t>
            </a:r>
            <a:r>
              <a:rPr kumimoji="1" lang="en-US" altLang="zh-CN" dirty="0"/>
              <a:t>2</a:t>
            </a:r>
            <a:r>
              <a:rPr kumimoji="1" lang="zh-CN" altLang="en-US" dirty="0"/>
              <a:t>位有效数字，自动转换为科学计数法</a:t>
            </a:r>
          </a:p>
          <a:p>
            <a:endParaRPr kumimoji="1" lang="zh-CN" altLang="en-US" dirty="0"/>
          </a:p>
          <a:p>
            <a:r>
              <a:rPr kumimoji="1" lang="en-US" altLang="zh-CN" dirty="0"/>
              <a:t>1.1e+03</a:t>
            </a:r>
          </a:p>
          <a:p>
            <a:endParaRPr kumimoji="1" lang="en-US" altLang="zh-CN" dirty="0"/>
          </a:p>
          <a:p>
            <a:endParaRPr kumimoji="1" lang="en-US" altLang="zh-CN" dirty="0"/>
          </a:p>
          <a:p>
            <a:r>
              <a:rPr kumimoji="1" lang="en-US" altLang="zh-CN" dirty="0"/>
              <a:t>&gt;&gt;&gt; '%10.2s' % 'hello world'</a:t>
            </a:r>
          </a:p>
          <a:p>
            <a:r>
              <a:rPr kumimoji="1" lang="en-US" altLang="zh-CN" dirty="0"/>
              <a:t>'        he'</a:t>
            </a:r>
          </a:p>
        </p:txBody>
      </p:sp>
      <p:sp>
        <p:nvSpPr>
          <p:cNvPr id="4" name="灯片编号占位符 3"/>
          <p:cNvSpPr>
            <a:spLocks noGrp="1"/>
          </p:cNvSpPr>
          <p:nvPr>
            <p:ph type="sldNum" sz="quarter" idx="5"/>
          </p:nvPr>
        </p:nvSpPr>
        <p:spPr/>
        <p:txBody>
          <a:bodyPr/>
          <a:lstStyle/>
          <a:p>
            <a:fld id="{69E47D58-1A54-4BED-AE48-739F43CCC909}" type="slidenum">
              <a:rPr lang="zh-CN" altLang="en-US" smtClean="0"/>
              <a:t>10</a:t>
            </a:fld>
            <a:endParaRPr lang="zh-CN" altLang="en-US"/>
          </a:p>
        </p:txBody>
      </p:sp>
    </p:spTree>
    <p:extLst>
      <p:ext uri="{BB962C8B-B14F-4D97-AF65-F5344CB8AC3E}">
        <p14:creationId xmlns:p14="http://schemas.microsoft.com/office/powerpoint/2010/main" val="15807982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400" dirty="0"/>
              <a:t>当标志为</a:t>
            </a:r>
            <a:r>
              <a:rPr lang="en-US" altLang="zh-CN" sz="1400" dirty="0"/>
              <a:t>#</a:t>
            </a:r>
            <a:r>
              <a:rPr lang="zh-CN" altLang="en-US" sz="1400" dirty="0"/>
              <a:t>时，对于</a:t>
            </a:r>
            <a:r>
              <a:rPr lang="en-US" altLang="zh-CN" sz="1400" dirty="0" err="1"/>
              <a:t>xXo</a:t>
            </a:r>
            <a:r>
              <a:rPr lang="zh-CN" altLang="en-US" sz="1400" dirty="0"/>
              <a:t>等表示加上相应的进制表示前缀，对于浮点类型表示总是带小数点</a:t>
            </a:r>
            <a:endParaRPr lang="en-US" altLang="zh-CN" sz="1400" dirty="0"/>
          </a:p>
          <a:p>
            <a:r>
              <a:rPr lang="pt-BR" altLang="zh-CN" sz="1400" kern="100" dirty="0">
                <a:latin typeface="Times New Roman" panose="02020603050405020304" pitchFamily="18" charset="0"/>
                <a:ea typeface="宋体" panose="02010600030101010101" pitchFamily="2" charset="-122"/>
              </a:rPr>
              <a:t>&gt;&gt;&gt; x =8</a:t>
            </a:r>
          </a:p>
          <a:p>
            <a:r>
              <a:rPr lang="pt-BR" altLang="zh-CN" sz="1400" kern="100" dirty="0">
                <a:latin typeface="Times New Roman" panose="02020603050405020304" pitchFamily="18" charset="0"/>
                <a:ea typeface="宋体" panose="02010600030101010101" pitchFamily="2" charset="-122"/>
              </a:rPr>
              <a:t>&gt;&gt;&gt; "%d"%x</a:t>
            </a:r>
          </a:p>
          <a:p>
            <a:r>
              <a:rPr lang="pt-BR" altLang="zh-CN" sz="1400" kern="100" dirty="0">
                <a:latin typeface="Times New Roman" panose="02020603050405020304" pitchFamily="18" charset="0"/>
                <a:ea typeface="宋体" panose="02010600030101010101" pitchFamily="2" charset="-122"/>
              </a:rPr>
              <a:t>'8'</a:t>
            </a:r>
          </a:p>
          <a:p>
            <a:r>
              <a:rPr lang="pt-BR" altLang="zh-CN" sz="1400" kern="100" dirty="0">
                <a:latin typeface="Times New Roman" panose="02020603050405020304" pitchFamily="18" charset="0"/>
                <a:ea typeface="宋体" panose="02010600030101010101" pitchFamily="2" charset="-122"/>
              </a:rPr>
              <a:t>&gt;&gt;&gt; "%#o"%x</a:t>
            </a:r>
          </a:p>
          <a:p>
            <a:r>
              <a:rPr lang="pt-BR" altLang="zh-CN" sz="1400" kern="100" dirty="0">
                <a:latin typeface="Times New Roman" panose="02020603050405020304" pitchFamily="18" charset="0"/>
                <a:ea typeface="宋体" panose="02010600030101010101" pitchFamily="2" charset="-122"/>
              </a:rPr>
              <a:t>'0o10'</a:t>
            </a:r>
          </a:p>
          <a:p>
            <a:r>
              <a:rPr lang="pt-BR" altLang="zh-CN" sz="1400" kern="100" dirty="0">
                <a:latin typeface="Times New Roman" panose="02020603050405020304" pitchFamily="18" charset="0"/>
                <a:ea typeface="宋体" panose="02010600030101010101" pitchFamily="2" charset="-122"/>
              </a:rPr>
              <a:t>&gt;&gt;&gt; "%o"%x</a:t>
            </a:r>
          </a:p>
          <a:p>
            <a:r>
              <a:rPr lang="pt-BR" altLang="zh-CN" sz="1400" kern="100" dirty="0">
                <a:latin typeface="Times New Roman" panose="02020603050405020304" pitchFamily="18" charset="0"/>
                <a:ea typeface="宋体" panose="02010600030101010101" pitchFamily="2" charset="-122"/>
              </a:rPr>
              <a:t>'10‘</a:t>
            </a:r>
          </a:p>
          <a:p>
            <a:r>
              <a:rPr lang="mr-IN" altLang="zh-CN" sz="1400" kern="100" dirty="0">
                <a:latin typeface="Times New Roman" panose="02020603050405020304" pitchFamily="18" charset="0"/>
                <a:ea typeface="宋体" panose="02010600030101010101" pitchFamily="2" charset="-122"/>
              </a:rPr>
              <a:t>&gt;&gt;&gt; </a:t>
            </a:r>
            <a:r>
              <a:rPr lang="mr-IN" altLang="zh-CN" sz="1400" kern="100" dirty="0" err="1">
                <a:latin typeface="Times New Roman" panose="02020603050405020304" pitchFamily="18" charset="0"/>
                <a:ea typeface="宋体" panose="02010600030101010101" pitchFamily="2" charset="-122"/>
              </a:rPr>
              <a:t>print</a:t>
            </a:r>
            <a:r>
              <a:rPr lang="mr-IN" altLang="zh-CN" sz="1400" kern="100" dirty="0">
                <a:latin typeface="Times New Roman" panose="02020603050405020304" pitchFamily="18" charset="0"/>
                <a:ea typeface="宋体" panose="02010600030101010101" pitchFamily="2" charset="-122"/>
              </a:rPr>
              <a:t>("%#010o"%1235)</a:t>
            </a:r>
            <a:endParaRPr lang="en-US" altLang="zh-CN" sz="1400" kern="100" dirty="0">
              <a:latin typeface="Times New Roman" panose="02020603050405020304" pitchFamily="18" charset="0"/>
              <a:ea typeface="宋体" panose="02010600030101010101" pitchFamily="2" charset="-122"/>
            </a:endParaRPr>
          </a:p>
          <a:p>
            <a:r>
              <a:rPr lang="mr-IN" altLang="zh-CN" sz="1400" kern="100" dirty="0">
                <a:latin typeface="Times New Roman" panose="02020603050405020304" pitchFamily="18" charset="0"/>
                <a:ea typeface="宋体" panose="02010600030101010101" pitchFamily="2" charset="-122"/>
              </a:rPr>
              <a:t>0o00002323</a:t>
            </a:r>
            <a:endParaRPr lang="pt-BR" altLang="zh-CN" sz="1400" kern="100" dirty="0">
              <a:latin typeface="Times New Roman" panose="02020603050405020304" pitchFamily="18" charset="0"/>
              <a:ea typeface="宋体" panose="02010600030101010101" pitchFamily="2" charset="-122"/>
            </a:endParaRPr>
          </a:p>
          <a:p>
            <a:r>
              <a:rPr lang="pt-BR" altLang="zh-CN" sz="1400" kern="100" dirty="0">
                <a:latin typeface="Times New Roman" panose="02020603050405020304" pitchFamily="18" charset="0"/>
                <a:ea typeface="宋体" panose="02010600030101010101" pitchFamily="2" charset="-122"/>
              </a:rPr>
              <a:t>&gt;&gt;&gt; '%-6.2f' % 3.1415</a:t>
            </a:r>
          </a:p>
          <a:p>
            <a:r>
              <a:rPr lang="pt-BR" altLang="zh-CN" sz="1400" kern="100" dirty="0">
                <a:latin typeface="Times New Roman" panose="02020603050405020304" pitchFamily="18" charset="0"/>
                <a:ea typeface="宋体" panose="02010600030101010101" pitchFamily="2" charset="-122"/>
              </a:rPr>
              <a:t>'3.14  '</a:t>
            </a:r>
          </a:p>
          <a:p>
            <a:r>
              <a:rPr lang="pt-BR" altLang="zh-CN" sz="1400" kern="100" dirty="0">
                <a:latin typeface="Times New Roman" panose="02020603050405020304" pitchFamily="18" charset="0"/>
                <a:ea typeface="宋体" panose="02010600030101010101" pitchFamily="2" charset="-122"/>
              </a:rPr>
              <a:t>&gt;&gt;&gt; '%6.2f' % 3.1415</a:t>
            </a:r>
          </a:p>
          <a:p>
            <a:r>
              <a:rPr lang="pt-BR" altLang="zh-CN" sz="1400" kern="100" dirty="0">
                <a:latin typeface="Times New Roman" panose="02020603050405020304" pitchFamily="18" charset="0"/>
                <a:ea typeface="宋体" panose="02010600030101010101" pitchFamily="2" charset="-122"/>
              </a:rPr>
              <a:t>'  3.14'</a:t>
            </a:r>
          </a:p>
          <a:p>
            <a:r>
              <a:rPr lang="pt-BR" altLang="zh-CN" sz="1400" kern="100" dirty="0">
                <a:latin typeface="Times New Roman" panose="02020603050405020304" pitchFamily="18" charset="0"/>
                <a:ea typeface="宋体" panose="02010600030101010101" pitchFamily="2" charset="-122"/>
              </a:rPr>
              <a:t>&gt;&gt;&gt; '%06.2f' % 3.1415</a:t>
            </a:r>
          </a:p>
          <a:p>
            <a:r>
              <a:rPr lang="pt-BR" altLang="zh-CN" sz="1400" kern="100" dirty="0">
                <a:latin typeface="Times New Roman" panose="02020603050405020304" pitchFamily="18" charset="0"/>
                <a:ea typeface="宋体" panose="02010600030101010101" pitchFamily="2" charset="-122"/>
              </a:rPr>
              <a:t>'003.14</a:t>
            </a:r>
          </a:p>
          <a:p>
            <a:r>
              <a:rPr lang="pt" altLang="zh-CN" sz="1400" kern="100" dirty="0">
                <a:latin typeface="Times New Roman" panose="02020603050405020304" pitchFamily="18" charset="0"/>
                <a:ea typeface="宋体" panose="02010600030101010101" pitchFamily="2" charset="-122"/>
              </a:rPr>
              <a:t>&gt;&gt;&gt; </a:t>
            </a:r>
            <a:r>
              <a:rPr lang="pt" altLang="zh-CN" sz="1400" kern="100" dirty="0" err="1">
                <a:latin typeface="Times New Roman" panose="02020603050405020304" pitchFamily="18" charset="0"/>
                <a:ea typeface="宋体" panose="02010600030101010101" pitchFamily="2" charset="-122"/>
              </a:rPr>
              <a:t>print</a:t>
            </a:r>
            <a:r>
              <a:rPr lang="pt" altLang="zh-CN" sz="1400" kern="100" dirty="0">
                <a:latin typeface="Times New Roman" panose="02020603050405020304" pitchFamily="18" charset="0"/>
                <a:ea typeface="宋体" panose="02010600030101010101" pitchFamily="2" charset="-122"/>
              </a:rPr>
              <a:t>("%#010o"%1235)</a:t>
            </a:r>
          </a:p>
          <a:p>
            <a:r>
              <a:rPr lang="pt" altLang="zh-CN" sz="1400" kern="100" dirty="0">
                <a:latin typeface="Times New Roman" panose="02020603050405020304" pitchFamily="18" charset="0"/>
                <a:ea typeface="宋体" panose="02010600030101010101" pitchFamily="2" charset="-122"/>
              </a:rPr>
              <a:t>0o00002323</a:t>
            </a:r>
          </a:p>
          <a:p>
            <a:r>
              <a:rPr lang="pt" altLang="zh-CN" sz="1400" kern="100" dirty="0">
                <a:latin typeface="Times New Roman" panose="02020603050405020304" pitchFamily="18" charset="0"/>
                <a:ea typeface="宋体" panose="02010600030101010101" pitchFamily="2" charset="-122"/>
              </a:rPr>
              <a:t>&gt;&gt;&gt; </a:t>
            </a:r>
            <a:r>
              <a:rPr lang="pt" altLang="zh-CN" sz="1400" kern="100" dirty="0" err="1">
                <a:latin typeface="Times New Roman" panose="02020603050405020304" pitchFamily="18" charset="0"/>
                <a:ea typeface="宋体" panose="02010600030101010101" pitchFamily="2" charset="-122"/>
              </a:rPr>
              <a:t>print</a:t>
            </a:r>
            <a:r>
              <a:rPr lang="pt" altLang="zh-CN" sz="1400" kern="100" dirty="0">
                <a:latin typeface="Times New Roman" panose="02020603050405020304" pitchFamily="18" charset="0"/>
                <a:ea typeface="宋体" panose="02010600030101010101" pitchFamily="2" charset="-122"/>
              </a:rPr>
              <a:t>("%-#10o"%1235)</a:t>
            </a:r>
          </a:p>
          <a:p>
            <a:r>
              <a:rPr lang="pt" altLang="zh-CN" sz="1400" kern="100" dirty="0">
                <a:latin typeface="Times New Roman" panose="02020603050405020304" pitchFamily="18" charset="0"/>
                <a:ea typeface="宋体" panose="02010600030101010101" pitchFamily="2" charset="-122"/>
              </a:rPr>
              <a:t>0o2323    </a:t>
            </a:r>
          </a:p>
          <a:p>
            <a:r>
              <a:rPr lang="pt" altLang="zh-CN" sz="1400" kern="100" dirty="0">
                <a:latin typeface="Times New Roman" panose="02020603050405020304" pitchFamily="18" charset="0"/>
                <a:ea typeface="宋体" panose="02010600030101010101" pitchFamily="2" charset="-122"/>
              </a:rPr>
              <a:t>&gt;&gt;&gt; </a:t>
            </a:r>
            <a:r>
              <a:rPr lang="pt" altLang="zh-CN" sz="1400" kern="100" dirty="0" err="1">
                <a:latin typeface="Times New Roman" panose="02020603050405020304" pitchFamily="18" charset="0"/>
                <a:ea typeface="宋体" panose="02010600030101010101" pitchFamily="2" charset="-122"/>
              </a:rPr>
              <a:t>print</a:t>
            </a:r>
            <a:r>
              <a:rPr lang="pt" altLang="zh-CN" sz="1400" kern="100" dirty="0">
                <a:latin typeface="Times New Roman" panose="02020603050405020304" pitchFamily="18" charset="0"/>
                <a:ea typeface="宋体" panose="02010600030101010101" pitchFamily="2" charset="-122"/>
              </a:rPr>
              <a:t>("%-#10o%-#10o"%(1235,1235))</a:t>
            </a:r>
          </a:p>
          <a:p>
            <a:r>
              <a:rPr lang="pt" altLang="zh-CN" sz="1400" kern="100" dirty="0">
                <a:latin typeface="Times New Roman" panose="02020603050405020304" pitchFamily="18" charset="0"/>
                <a:ea typeface="宋体" panose="02010600030101010101" pitchFamily="2" charset="-122"/>
              </a:rPr>
              <a:t>0o2323    0o2323    </a:t>
            </a:r>
          </a:p>
          <a:p>
            <a:r>
              <a:rPr lang="pt" altLang="zh-CN" sz="1400" kern="100" dirty="0">
                <a:latin typeface="Times New Roman" panose="02020603050405020304" pitchFamily="18" charset="0"/>
                <a:ea typeface="宋体" panose="02010600030101010101" pitchFamily="2" charset="-122"/>
              </a:rPr>
              <a:t>&gt;&gt;&gt; </a:t>
            </a:r>
            <a:r>
              <a:rPr lang="pt" altLang="zh-CN" sz="1400" kern="100" dirty="0" err="1">
                <a:latin typeface="Times New Roman" panose="02020603050405020304" pitchFamily="18" charset="0"/>
                <a:ea typeface="宋体" panose="02010600030101010101" pitchFamily="2" charset="-122"/>
              </a:rPr>
              <a:t>print</a:t>
            </a:r>
            <a:r>
              <a:rPr lang="pt" altLang="zh-CN" sz="1400" kern="100" dirty="0">
                <a:latin typeface="Times New Roman" panose="02020603050405020304" pitchFamily="18" charset="0"/>
                <a:ea typeface="宋体" panose="02010600030101010101" pitchFamily="2" charset="-122"/>
              </a:rPr>
              <a:t>("%-#010o%-#010o"%(1235,1235))</a:t>
            </a:r>
          </a:p>
          <a:p>
            <a:r>
              <a:rPr lang="pt" altLang="zh-CN" sz="1400" kern="100" dirty="0">
                <a:latin typeface="Times New Roman" panose="02020603050405020304" pitchFamily="18" charset="0"/>
                <a:ea typeface="宋体" panose="02010600030101010101" pitchFamily="2" charset="-122"/>
              </a:rPr>
              <a:t>0o2323    0o2323    </a:t>
            </a:r>
          </a:p>
          <a:p>
            <a:r>
              <a:rPr lang="pt" altLang="zh-CN" sz="1400" kern="100" dirty="0">
                <a:latin typeface="Times New Roman" panose="02020603050405020304" pitchFamily="18" charset="0"/>
                <a:ea typeface="宋体" panose="02010600030101010101" pitchFamily="2" charset="-122"/>
              </a:rPr>
              <a:t>&gt;&gt;&gt; </a:t>
            </a:r>
            <a:endParaRPr lang="pt-BR" altLang="zh-CN" sz="1400" kern="100" dirty="0">
              <a:latin typeface="Times New Roman" panose="02020603050405020304" pitchFamily="18" charset="0"/>
              <a:ea typeface="宋体" panose="02010600030101010101" pitchFamily="2" charset="-122"/>
            </a:endParaRPr>
          </a:p>
          <a:p>
            <a:r>
              <a:rPr lang="mr-IN" altLang="zh-CN" sz="1400" kern="1200" dirty="0" err="1">
                <a:solidFill>
                  <a:schemeClr val="tx1"/>
                </a:solidFill>
                <a:effectLst/>
                <a:latin typeface="+mn-lt"/>
                <a:ea typeface="+mn-ea"/>
                <a:cs typeface="+mn-cs"/>
              </a:rPr>
              <a:t>print</a:t>
            </a:r>
            <a:r>
              <a:rPr lang="mr-IN" altLang="zh-CN" sz="1400" kern="1200" dirty="0">
                <a:solidFill>
                  <a:schemeClr val="tx1"/>
                </a:solidFill>
                <a:effectLst/>
                <a:latin typeface="+mn-lt"/>
                <a:ea typeface="+mn-ea"/>
                <a:cs typeface="+mn-cs"/>
              </a:rPr>
              <a:t>("%6.3f" % 2.3)</a:t>
            </a:r>
          </a:p>
          <a:p>
            <a:r>
              <a:rPr lang="zh-CN" altLang="mr-IN" sz="1400" kern="1200" dirty="0">
                <a:solidFill>
                  <a:schemeClr val="tx1"/>
                </a:solidFill>
                <a:effectLst/>
                <a:latin typeface="+mn-lt"/>
                <a:ea typeface="+mn-ea"/>
                <a:cs typeface="+mn-cs"/>
              </a:rPr>
              <a:t>上面的</a:t>
            </a:r>
            <a:r>
              <a:rPr lang="mr-IN" altLang="zh-CN" sz="1400" kern="1200" dirty="0" err="1">
                <a:solidFill>
                  <a:schemeClr val="tx1"/>
                </a:solidFill>
                <a:effectLst/>
                <a:latin typeface="+mn-lt"/>
                <a:ea typeface="+mn-ea"/>
                <a:cs typeface="+mn-cs"/>
              </a:rPr>
              <a:t>width</a:t>
            </a:r>
            <a:r>
              <a:rPr lang="mr-IN" altLang="zh-CN" sz="1400" kern="1200" dirty="0">
                <a:solidFill>
                  <a:schemeClr val="tx1"/>
                </a:solidFill>
                <a:effectLst/>
                <a:latin typeface="+mn-lt"/>
                <a:ea typeface="+mn-ea"/>
                <a:cs typeface="+mn-cs"/>
              </a:rPr>
              <a:t>, </a:t>
            </a:r>
            <a:r>
              <a:rPr lang="mr-IN" altLang="zh-CN" sz="1400" kern="1200" dirty="0" err="1">
                <a:solidFill>
                  <a:schemeClr val="tx1"/>
                </a:solidFill>
                <a:effectLst/>
                <a:latin typeface="+mn-lt"/>
                <a:ea typeface="+mn-ea"/>
                <a:cs typeface="+mn-cs"/>
              </a:rPr>
              <a:t>precision</a:t>
            </a:r>
            <a:r>
              <a:rPr lang="zh-CN" altLang="mr-IN" sz="1400" kern="1200" dirty="0">
                <a:solidFill>
                  <a:schemeClr val="tx1"/>
                </a:solidFill>
                <a:effectLst/>
                <a:latin typeface="+mn-lt"/>
                <a:ea typeface="+mn-ea"/>
                <a:cs typeface="+mn-cs"/>
              </a:rPr>
              <a:t>为两个整数。我们可以利用</a:t>
            </a:r>
            <a:r>
              <a:rPr lang="mr-IN" altLang="zh-CN" sz="1400" kern="1200" dirty="0">
                <a:solidFill>
                  <a:schemeClr val="tx1"/>
                </a:solidFill>
                <a:effectLst/>
                <a:latin typeface="+mn-lt"/>
                <a:ea typeface="+mn-ea"/>
                <a:cs typeface="+mn-cs"/>
              </a:rPr>
              <a:t>*</a:t>
            </a:r>
            <a:r>
              <a:rPr lang="zh-CN" altLang="mr-IN" sz="1400" kern="1200" dirty="0">
                <a:solidFill>
                  <a:schemeClr val="tx1"/>
                </a:solidFill>
                <a:effectLst/>
                <a:latin typeface="+mn-lt"/>
                <a:ea typeface="+mn-ea"/>
                <a:cs typeface="+mn-cs"/>
              </a:rPr>
              <a:t>，来动态代入这两个量。比如</a:t>
            </a:r>
          </a:p>
          <a:p>
            <a:r>
              <a:rPr lang="mr-IN" altLang="zh-CN" sz="1400" kern="1200" dirty="0" err="1">
                <a:solidFill>
                  <a:schemeClr val="tx1"/>
                </a:solidFill>
                <a:effectLst/>
                <a:latin typeface="+mn-lt"/>
                <a:ea typeface="+mn-ea"/>
                <a:cs typeface="+mn-cs"/>
              </a:rPr>
              <a:t>print</a:t>
            </a:r>
            <a:r>
              <a:rPr lang="mr-IN" altLang="zh-CN" sz="1400" kern="1200" dirty="0">
                <a:solidFill>
                  <a:schemeClr val="tx1"/>
                </a:solidFill>
                <a:effectLst/>
                <a:latin typeface="+mn-lt"/>
                <a:ea typeface="+mn-ea"/>
                <a:cs typeface="+mn-cs"/>
              </a:rPr>
              <a:t>("%.*</a:t>
            </a:r>
            <a:r>
              <a:rPr lang="mr-IN" altLang="zh-CN" sz="1400" kern="1200" dirty="0" err="1">
                <a:solidFill>
                  <a:schemeClr val="tx1"/>
                </a:solidFill>
                <a:effectLst/>
                <a:latin typeface="+mn-lt"/>
                <a:ea typeface="+mn-ea"/>
                <a:cs typeface="+mn-cs"/>
              </a:rPr>
              <a:t>f</a:t>
            </a:r>
            <a:r>
              <a:rPr lang="mr-IN" altLang="zh-CN" sz="1400" kern="1200" dirty="0">
                <a:solidFill>
                  <a:schemeClr val="tx1"/>
                </a:solidFill>
                <a:effectLst/>
                <a:latin typeface="+mn-lt"/>
                <a:ea typeface="+mn-ea"/>
                <a:cs typeface="+mn-cs"/>
              </a:rPr>
              <a:t>" % (4, 1.2))</a:t>
            </a:r>
          </a:p>
          <a:p>
            <a:r>
              <a:rPr lang="mr-IN" altLang="zh-CN" sz="1400" kern="1200" dirty="0" err="1">
                <a:solidFill>
                  <a:schemeClr val="tx1"/>
                </a:solidFill>
                <a:effectLst/>
                <a:latin typeface="+mn-lt"/>
                <a:ea typeface="+mn-ea"/>
                <a:cs typeface="+mn-cs"/>
              </a:rPr>
              <a:t>Python</a:t>
            </a:r>
            <a:r>
              <a:rPr lang="zh-CN" altLang="mr-IN" sz="1400" kern="1200" dirty="0">
                <a:solidFill>
                  <a:schemeClr val="tx1"/>
                </a:solidFill>
                <a:effectLst/>
                <a:latin typeface="+mn-lt"/>
                <a:ea typeface="+mn-ea"/>
                <a:cs typeface="+mn-cs"/>
              </a:rPr>
              <a:t>实际上用</a:t>
            </a:r>
            <a:r>
              <a:rPr lang="mr-IN" altLang="zh-CN" sz="1400" kern="1200" dirty="0">
                <a:solidFill>
                  <a:schemeClr val="tx1"/>
                </a:solidFill>
                <a:effectLst/>
                <a:latin typeface="+mn-lt"/>
                <a:ea typeface="+mn-ea"/>
                <a:cs typeface="+mn-cs"/>
              </a:rPr>
              <a:t>4</a:t>
            </a:r>
            <a:r>
              <a:rPr lang="zh-CN" altLang="mr-IN" sz="1400" kern="1200" dirty="0">
                <a:solidFill>
                  <a:schemeClr val="tx1"/>
                </a:solidFill>
                <a:effectLst/>
                <a:latin typeface="+mn-lt"/>
                <a:ea typeface="+mn-ea"/>
                <a:cs typeface="+mn-cs"/>
              </a:rPr>
              <a:t>来替换</a:t>
            </a:r>
            <a:r>
              <a:rPr lang="mr-IN" altLang="zh-CN" sz="1400" kern="1200" dirty="0">
                <a:solidFill>
                  <a:schemeClr val="tx1"/>
                </a:solidFill>
                <a:effectLst/>
                <a:latin typeface="+mn-lt"/>
                <a:ea typeface="+mn-ea"/>
                <a:cs typeface="+mn-cs"/>
              </a:rPr>
              <a:t>*</a:t>
            </a:r>
            <a:r>
              <a:rPr lang="zh-CN" altLang="mr-IN" sz="1400" kern="1200" dirty="0">
                <a:solidFill>
                  <a:schemeClr val="tx1"/>
                </a:solidFill>
                <a:effectLst/>
                <a:latin typeface="+mn-lt"/>
                <a:ea typeface="+mn-ea"/>
                <a:cs typeface="+mn-cs"/>
              </a:rPr>
              <a:t>。所以实际的模板为</a:t>
            </a:r>
            <a:r>
              <a:rPr lang="mr-IN" altLang="zh-CN" sz="1400" kern="1200" dirty="0">
                <a:solidFill>
                  <a:schemeClr val="tx1"/>
                </a:solidFill>
                <a:effectLst/>
                <a:latin typeface="+mn-lt"/>
                <a:ea typeface="+mn-ea"/>
                <a:cs typeface="+mn-cs"/>
              </a:rPr>
              <a:t>"%.4f"</a:t>
            </a:r>
            <a:r>
              <a:rPr lang="zh-CN" altLang="mr-IN" sz="1400" kern="1200" dirty="0">
                <a:solidFill>
                  <a:schemeClr val="tx1"/>
                </a:solidFill>
                <a:effectLst/>
                <a:latin typeface="+mn-lt"/>
                <a:ea typeface="+mn-ea"/>
                <a:cs typeface="+mn-cs"/>
              </a:rPr>
              <a:t>。</a:t>
            </a:r>
          </a:p>
          <a:p>
            <a:r>
              <a:rPr lang="mr-IN" altLang="zh-CN" sz="1400" kern="1200" dirty="0">
                <a:solidFill>
                  <a:schemeClr val="tx1"/>
                </a:solidFill>
                <a:effectLst/>
                <a:latin typeface="+mn-lt"/>
                <a:ea typeface="+mn-ea"/>
                <a:cs typeface="+mn-cs"/>
              </a:rPr>
              <a:t>&gt;&gt;&gt; </a:t>
            </a:r>
            <a:r>
              <a:rPr lang="mr-IN" altLang="zh-CN" sz="1400" kern="1200" dirty="0" err="1">
                <a:solidFill>
                  <a:schemeClr val="tx1"/>
                </a:solidFill>
                <a:effectLst/>
                <a:latin typeface="+mn-lt"/>
                <a:ea typeface="+mn-ea"/>
                <a:cs typeface="+mn-cs"/>
              </a:rPr>
              <a:t>print</a:t>
            </a:r>
            <a:r>
              <a:rPr lang="mr-IN" altLang="zh-CN" sz="1400" kern="1200" dirty="0">
                <a:solidFill>
                  <a:schemeClr val="tx1"/>
                </a:solidFill>
                <a:effectLst/>
                <a:latin typeface="+mn-lt"/>
                <a:ea typeface="+mn-ea"/>
                <a:cs typeface="+mn-cs"/>
              </a:rPr>
              <a:t>("%.*</a:t>
            </a:r>
            <a:r>
              <a:rPr lang="mr-IN" altLang="zh-CN" sz="1400" kern="1200" dirty="0" err="1">
                <a:solidFill>
                  <a:schemeClr val="tx1"/>
                </a:solidFill>
                <a:effectLst/>
                <a:latin typeface="+mn-lt"/>
                <a:ea typeface="+mn-ea"/>
                <a:cs typeface="+mn-cs"/>
              </a:rPr>
              <a:t>f</a:t>
            </a:r>
            <a:r>
              <a:rPr lang="mr-IN" altLang="zh-CN" sz="1400" kern="1200" dirty="0">
                <a:solidFill>
                  <a:schemeClr val="tx1"/>
                </a:solidFill>
                <a:effectLst/>
                <a:latin typeface="+mn-lt"/>
                <a:ea typeface="+mn-ea"/>
                <a:cs typeface="+mn-cs"/>
              </a:rPr>
              <a:t>" % (4, 1.2))</a:t>
            </a:r>
          </a:p>
          <a:p>
            <a:r>
              <a:rPr lang="mr-IN" altLang="zh-CN" sz="1400" kern="1200" dirty="0">
                <a:solidFill>
                  <a:schemeClr val="tx1"/>
                </a:solidFill>
                <a:effectLst/>
                <a:latin typeface="+mn-lt"/>
                <a:ea typeface="+mn-ea"/>
                <a:cs typeface="+mn-cs"/>
              </a:rPr>
              <a:t>1.2000</a:t>
            </a:r>
          </a:p>
          <a:p>
            <a:r>
              <a:rPr lang="mr-IN" altLang="zh-CN" sz="1400" kern="1200" dirty="0">
                <a:solidFill>
                  <a:schemeClr val="tx1"/>
                </a:solidFill>
                <a:effectLst/>
                <a:latin typeface="+mn-lt"/>
                <a:ea typeface="+mn-ea"/>
                <a:cs typeface="+mn-cs"/>
              </a:rPr>
              <a:t>&gt;&gt;&gt; </a:t>
            </a:r>
            <a:r>
              <a:rPr lang="mr-IN" altLang="zh-CN" sz="1400" kern="1200" dirty="0" err="1">
                <a:solidFill>
                  <a:schemeClr val="tx1"/>
                </a:solidFill>
                <a:effectLst/>
                <a:latin typeface="+mn-lt"/>
                <a:ea typeface="+mn-ea"/>
                <a:cs typeface="+mn-cs"/>
              </a:rPr>
              <a:t>print</a:t>
            </a:r>
            <a:r>
              <a:rPr lang="mr-IN" altLang="zh-CN" sz="1400" kern="1200" dirty="0">
                <a:solidFill>
                  <a:schemeClr val="tx1"/>
                </a:solidFill>
                <a:effectLst/>
                <a:latin typeface="+mn-lt"/>
                <a:ea typeface="+mn-ea"/>
                <a:cs typeface="+mn-cs"/>
              </a:rPr>
              <a:t>("%</a:t>
            </a:r>
            <a:r>
              <a:rPr lang="mr-IN" altLang="zh-CN" sz="1400" kern="1200" dirty="0" err="1">
                <a:solidFill>
                  <a:schemeClr val="tx1"/>
                </a:solidFill>
                <a:effectLst/>
                <a:latin typeface="+mn-lt"/>
                <a:ea typeface="+mn-ea"/>
                <a:cs typeface="+mn-cs"/>
              </a:rPr>
              <a:t>daaaaa</a:t>
            </a:r>
            <a:r>
              <a:rPr lang="mr-IN" altLang="zh-CN" sz="1400" kern="1200" dirty="0">
                <a:solidFill>
                  <a:schemeClr val="tx1"/>
                </a:solidFill>
                <a:effectLst/>
                <a:latin typeface="+mn-lt"/>
                <a:ea typeface="+mn-ea"/>
                <a:cs typeface="+mn-cs"/>
              </a:rPr>
              <a:t>%*.*</a:t>
            </a:r>
            <a:r>
              <a:rPr lang="mr-IN" altLang="zh-CN" sz="1400" kern="1200" dirty="0" err="1">
                <a:solidFill>
                  <a:schemeClr val="tx1"/>
                </a:solidFill>
                <a:effectLst/>
                <a:latin typeface="+mn-lt"/>
                <a:ea typeface="+mn-ea"/>
                <a:cs typeface="+mn-cs"/>
              </a:rPr>
              <a:t>f</a:t>
            </a:r>
            <a:r>
              <a:rPr lang="mr-IN" altLang="zh-CN" sz="1400" kern="1200" dirty="0">
                <a:solidFill>
                  <a:schemeClr val="tx1"/>
                </a:solidFill>
                <a:effectLst/>
                <a:latin typeface="+mn-lt"/>
                <a:ea typeface="+mn-ea"/>
                <a:cs typeface="+mn-cs"/>
              </a:rPr>
              <a:t>" % (10,10,4, 1.2))</a:t>
            </a:r>
          </a:p>
          <a:p>
            <a:r>
              <a:rPr lang="mr-IN" altLang="zh-CN" sz="1400" kern="1200" dirty="0">
                <a:solidFill>
                  <a:schemeClr val="tx1"/>
                </a:solidFill>
                <a:effectLst/>
                <a:latin typeface="+mn-lt"/>
                <a:ea typeface="+mn-ea"/>
                <a:cs typeface="+mn-cs"/>
              </a:rPr>
              <a:t>10aaaaa    1.2000</a:t>
            </a:r>
          </a:p>
          <a:p>
            <a:endParaRPr lang="en-US" altLang="zh-CN" sz="1400" b="1" kern="0" dirty="0">
              <a:solidFill>
                <a:srgbClr val="000080"/>
              </a:solidFill>
              <a:latin typeface="Courier New" panose="02070309020205020404" pitchFamily="49" charset="0"/>
              <a:ea typeface="宋体" panose="02010600030101010101" pitchFamily="2" charset="-122"/>
            </a:endParaRPr>
          </a:p>
          <a:p>
            <a:endParaRPr lang="en-US" altLang="zh-CN" sz="1400" b="1" kern="0" dirty="0">
              <a:solidFill>
                <a:srgbClr val="000080"/>
              </a:solidFill>
              <a:latin typeface="Courier New" panose="02070309020205020404" pitchFamily="49" charset="0"/>
              <a:ea typeface="宋体" panose="02010600030101010101" pitchFamily="2" charset="-122"/>
            </a:endParaRPr>
          </a:p>
          <a:p>
            <a:r>
              <a:rPr lang="en-US" altLang="zh-CN" sz="1400" b="1" kern="0" dirty="0">
                <a:solidFill>
                  <a:srgbClr val="000080"/>
                </a:solidFill>
                <a:latin typeface="Courier New" panose="02070309020205020404" pitchFamily="49" charset="0"/>
                <a:ea typeface="宋体" panose="02010600030101010101" pitchFamily="2" charset="-122"/>
              </a:rPr>
              <a:t>&gt;&gt;&gt;</a:t>
            </a:r>
            <a:r>
              <a:rPr lang="en-US" altLang="zh-CN" sz="1400" kern="0" dirty="0">
                <a:solidFill>
                  <a:srgbClr val="000000"/>
                </a:solidFill>
                <a:latin typeface="Courier New" panose="02070309020205020404" pitchFamily="49" charset="0"/>
                <a:ea typeface="宋体" panose="02010600030101010101" pitchFamily="2" charset="-122"/>
              </a:rPr>
              <a:t> </a:t>
            </a:r>
            <a:r>
              <a:rPr lang="en-US" altLang="zh-CN" sz="1400" kern="0" dirty="0">
                <a:solidFill>
                  <a:srgbClr val="808080"/>
                </a:solidFill>
                <a:latin typeface="Courier New" panose="02070309020205020404" pitchFamily="49" charset="0"/>
                <a:ea typeface="宋体" panose="02010600030101010101" pitchFamily="2" charset="-122"/>
              </a:rPr>
              <a:t>'%*.*f'</a:t>
            </a:r>
            <a:r>
              <a:rPr lang="en-US" altLang="zh-CN" sz="1400" kern="0" dirty="0">
                <a:solidFill>
                  <a:srgbClr val="000000"/>
                </a:solidFill>
                <a:latin typeface="Courier New" panose="02070309020205020404" pitchFamily="49" charset="0"/>
                <a:ea typeface="宋体" panose="02010600030101010101" pitchFamily="2" charset="-122"/>
              </a:rPr>
              <a:t> </a:t>
            </a:r>
            <a:r>
              <a:rPr lang="en-US" altLang="zh-CN" sz="1400" b="1" kern="0" dirty="0">
                <a:solidFill>
                  <a:srgbClr val="000080"/>
                </a:solidFill>
                <a:latin typeface="Courier New" panose="02070309020205020404" pitchFamily="49" charset="0"/>
                <a:ea typeface="宋体" panose="02010600030101010101" pitchFamily="2" charset="-122"/>
              </a:rPr>
              <a:t>%</a:t>
            </a:r>
            <a:r>
              <a:rPr lang="en-US" altLang="zh-CN" sz="1400" kern="0" dirty="0">
                <a:solidFill>
                  <a:srgbClr val="000000"/>
                </a:solidFill>
                <a:latin typeface="Courier New" panose="02070309020205020404" pitchFamily="49" charset="0"/>
                <a:ea typeface="宋体" panose="02010600030101010101" pitchFamily="2" charset="-122"/>
              </a:rPr>
              <a:t> </a:t>
            </a:r>
            <a:r>
              <a:rPr lang="en-US" altLang="zh-CN" sz="1400" b="1" kern="0" dirty="0">
                <a:solidFill>
                  <a:srgbClr val="000080"/>
                </a:solidFill>
                <a:latin typeface="Courier New" panose="02070309020205020404" pitchFamily="49" charset="0"/>
                <a:ea typeface="宋体" panose="02010600030101010101" pitchFamily="2" charset="-122"/>
              </a:rPr>
              <a:t>(</a:t>
            </a:r>
            <a:r>
              <a:rPr lang="en-US" altLang="zh-CN" sz="1400" kern="0" dirty="0">
                <a:solidFill>
                  <a:srgbClr val="FF0000"/>
                </a:solidFill>
                <a:latin typeface="Courier New" panose="02070309020205020404" pitchFamily="49" charset="0"/>
                <a:ea typeface="宋体" panose="02010600030101010101" pitchFamily="2" charset="-122"/>
              </a:rPr>
              <a:t>6</a:t>
            </a:r>
            <a:r>
              <a:rPr lang="en-US" altLang="zh-CN" sz="1400" b="1" kern="0" dirty="0">
                <a:solidFill>
                  <a:srgbClr val="000080"/>
                </a:solidFill>
                <a:latin typeface="Courier New" panose="02070309020205020404" pitchFamily="49" charset="0"/>
                <a:ea typeface="宋体" panose="02010600030101010101" pitchFamily="2" charset="-122"/>
              </a:rPr>
              <a:t>,</a:t>
            </a:r>
            <a:r>
              <a:rPr lang="en-US" altLang="zh-CN" sz="1400" kern="0" dirty="0">
                <a:solidFill>
                  <a:srgbClr val="000000"/>
                </a:solidFill>
                <a:latin typeface="Courier New" panose="02070309020205020404" pitchFamily="49" charset="0"/>
                <a:ea typeface="宋体" panose="02010600030101010101" pitchFamily="2" charset="-122"/>
              </a:rPr>
              <a:t> </a:t>
            </a:r>
            <a:r>
              <a:rPr lang="en-US" altLang="zh-CN" sz="1400" kern="0" dirty="0">
                <a:solidFill>
                  <a:srgbClr val="FF0000"/>
                </a:solidFill>
                <a:latin typeface="Courier New" panose="02070309020205020404" pitchFamily="49" charset="0"/>
                <a:ea typeface="宋体" panose="02010600030101010101" pitchFamily="2" charset="-122"/>
              </a:rPr>
              <a:t>2</a:t>
            </a:r>
            <a:r>
              <a:rPr lang="en-US" altLang="zh-CN" sz="1400" b="1" kern="0" dirty="0">
                <a:solidFill>
                  <a:srgbClr val="000080"/>
                </a:solidFill>
                <a:latin typeface="Courier New" panose="02070309020205020404" pitchFamily="49" charset="0"/>
                <a:ea typeface="宋体" panose="02010600030101010101" pitchFamily="2" charset="-122"/>
              </a:rPr>
              <a:t>,</a:t>
            </a:r>
            <a:r>
              <a:rPr lang="en-US" altLang="zh-CN" sz="1400" kern="0" dirty="0">
                <a:solidFill>
                  <a:srgbClr val="000000"/>
                </a:solidFill>
                <a:latin typeface="Courier New" panose="02070309020205020404" pitchFamily="49" charset="0"/>
                <a:ea typeface="宋体" panose="02010600030101010101" pitchFamily="2" charset="-122"/>
              </a:rPr>
              <a:t> </a:t>
            </a:r>
            <a:r>
              <a:rPr lang="en-US" altLang="zh-CN" sz="1400" kern="0" dirty="0">
                <a:solidFill>
                  <a:srgbClr val="FF0000"/>
                </a:solidFill>
                <a:latin typeface="Courier New" panose="02070309020205020404" pitchFamily="49" charset="0"/>
                <a:ea typeface="宋体" panose="02010600030101010101" pitchFamily="2" charset="-122"/>
              </a:rPr>
              <a:t>3.1415</a:t>
            </a:r>
            <a:r>
              <a:rPr lang="en-US" altLang="zh-CN" sz="1400" b="1" kern="0" dirty="0">
                <a:solidFill>
                  <a:srgbClr val="000080"/>
                </a:solidFill>
                <a:latin typeface="Courier New" panose="02070309020205020404" pitchFamily="49" charset="0"/>
                <a:ea typeface="宋体" panose="02010600030101010101" pitchFamily="2" charset="-122"/>
              </a:rPr>
              <a:t>)</a:t>
            </a:r>
            <a:endParaRPr lang="zh-CN" altLang="zh-CN" sz="1600" kern="100" dirty="0">
              <a:latin typeface="Times New Roman" panose="02020603050405020304" pitchFamily="18" charset="0"/>
              <a:ea typeface="宋体" panose="02010600030101010101" pitchFamily="2" charset="-122"/>
            </a:endParaRPr>
          </a:p>
          <a:p>
            <a:r>
              <a:rPr lang="en-US" altLang="zh-CN" sz="1400" kern="0" dirty="0">
                <a:solidFill>
                  <a:srgbClr val="808080"/>
                </a:solidFill>
                <a:latin typeface="Courier New" panose="02070309020205020404" pitchFamily="49" charset="0"/>
                <a:ea typeface="宋体" panose="02010600030101010101" pitchFamily="2" charset="-122"/>
              </a:rPr>
              <a:t>'  3.14‘</a:t>
            </a:r>
          </a:p>
          <a:p>
            <a:endParaRPr lang="en-US" altLang="zh-CN" sz="1400" kern="0" dirty="0">
              <a:solidFill>
                <a:srgbClr val="808080"/>
              </a:solidFill>
              <a:latin typeface="Courier New" panose="02070309020205020404" pitchFamily="49" charset="0"/>
              <a:ea typeface="宋体" panose="02010600030101010101" pitchFamily="2" charset="-122"/>
            </a:endParaRPr>
          </a:p>
          <a:p>
            <a:r>
              <a:rPr lang="en-US" altLang="zh-CN" sz="1400" kern="0" dirty="0">
                <a:solidFill>
                  <a:srgbClr val="808080"/>
                </a:solidFill>
                <a:latin typeface="Courier New" panose="02070309020205020404" pitchFamily="49" charset="0"/>
                <a:ea typeface="宋体" panose="02010600030101010101" pitchFamily="2" charset="-122"/>
              </a:rPr>
              <a:t>&gt;&gt;&gt; print("%*.*f another:%*.*f" % (10,4, 1.2,10,4, 3.2))</a:t>
            </a:r>
          </a:p>
          <a:p>
            <a:r>
              <a:rPr lang="en-US" altLang="zh-CN" sz="1400" kern="0" dirty="0">
                <a:solidFill>
                  <a:srgbClr val="808080"/>
                </a:solidFill>
                <a:latin typeface="Courier New" panose="02070309020205020404" pitchFamily="49" charset="0"/>
                <a:ea typeface="宋体" panose="02010600030101010101" pitchFamily="2" charset="-122"/>
              </a:rPr>
              <a:t>    1.2000 another:    3.2000</a:t>
            </a:r>
          </a:p>
          <a:p>
            <a:endParaRPr lang="pt-BR" altLang="zh-CN" sz="1400" kern="100" dirty="0">
              <a:latin typeface="Times New Roman" panose="02020603050405020304" pitchFamily="18" charset="0"/>
              <a:ea typeface="宋体" panose="02010600030101010101" pitchFamily="2" charset="-122"/>
            </a:endParaRPr>
          </a:p>
          <a:p>
            <a:endParaRPr lang="pt-BR" altLang="zh-CN" sz="1400" kern="100" dirty="0">
              <a:latin typeface="Times New Roman" panose="02020603050405020304" pitchFamily="18" charset="0"/>
              <a:ea typeface="宋体" panose="02010600030101010101" pitchFamily="2" charset="-122"/>
            </a:endParaRPr>
          </a:p>
          <a:p>
            <a:endParaRPr lang="zh-CN" altLang="zh-CN" sz="1400" kern="100" dirty="0">
              <a:latin typeface="Times New Roman" panose="02020603050405020304" pitchFamily="18" charset="0"/>
              <a:ea typeface="宋体" panose="02010600030101010101" pitchFamily="2" charset="-122"/>
            </a:endParaRPr>
          </a:p>
          <a:p>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69E47D58-1A54-4BED-AE48-739F43CCC909}" type="slidenum">
              <a:rPr lang="zh-CN" altLang="en-US" smtClean="0"/>
              <a:t>11</a:t>
            </a:fld>
            <a:endParaRPr lang="zh-CN" altLang="en-US"/>
          </a:p>
        </p:txBody>
      </p:sp>
    </p:spTree>
    <p:extLst>
      <p:ext uri="{BB962C8B-B14F-4D97-AF65-F5344CB8AC3E}">
        <p14:creationId xmlns:p14="http://schemas.microsoft.com/office/powerpoint/2010/main" val="34337971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p>
            <a:fld id="{FB3BE22C-42F5-4746-947E-7F721C66AC15}" type="datetimeFigureOut">
              <a:rPr lang="zh-CN" altLang="en-US" smtClean="0"/>
              <a:t>2021/4/29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283943B-B116-4D66-848D-8795B7303756}" type="slidenum">
              <a:rPr lang="zh-CN" altLang="en-US" smtClean="0"/>
              <a:t>‹#›</a:t>
            </a:fld>
            <a:endParaRPr lang="zh-CN" altLang="en-US"/>
          </a:p>
        </p:txBody>
      </p:sp>
    </p:spTree>
    <p:extLst>
      <p:ext uri="{BB962C8B-B14F-4D97-AF65-F5344CB8AC3E}">
        <p14:creationId xmlns:p14="http://schemas.microsoft.com/office/powerpoint/2010/main" val="37142053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FB3BE22C-42F5-4746-947E-7F721C66AC15}" type="datetimeFigureOut">
              <a:rPr lang="zh-CN" altLang="en-US" smtClean="0"/>
              <a:t>2021/4/29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283943B-B116-4D66-848D-8795B7303756}" type="slidenum">
              <a:rPr lang="zh-CN" altLang="en-US" smtClean="0"/>
              <a:t>‹#›</a:t>
            </a:fld>
            <a:endParaRPr lang="zh-CN" altLang="en-US"/>
          </a:p>
        </p:txBody>
      </p:sp>
    </p:spTree>
    <p:extLst>
      <p:ext uri="{BB962C8B-B14F-4D97-AF65-F5344CB8AC3E}">
        <p14:creationId xmlns:p14="http://schemas.microsoft.com/office/powerpoint/2010/main" val="33423454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FB3BE22C-42F5-4746-947E-7F721C66AC15}" type="datetimeFigureOut">
              <a:rPr lang="zh-CN" altLang="en-US" smtClean="0"/>
              <a:t>2021/4/29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283943B-B116-4D66-848D-8795B7303756}" type="slidenum">
              <a:rPr lang="zh-CN" altLang="en-US" smtClean="0"/>
              <a:t>‹#›</a:t>
            </a:fld>
            <a:endParaRPr lang="zh-CN" altLang="en-US"/>
          </a:p>
        </p:txBody>
      </p:sp>
    </p:spTree>
    <p:extLst>
      <p:ext uri="{BB962C8B-B14F-4D97-AF65-F5344CB8AC3E}">
        <p14:creationId xmlns:p14="http://schemas.microsoft.com/office/powerpoint/2010/main" val="34428579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FB3BE22C-42F5-4746-947E-7F721C66AC15}" type="datetimeFigureOut">
              <a:rPr lang="zh-CN" altLang="en-US" smtClean="0"/>
              <a:t>2021/4/29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283943B-B116-4D66-848D-8795B7303756}" type="slidenum">
              <a:rPr lang="zh-CN" altLang="en-US" smtClean="0"/>
              <a:t>‹#›</a:t>
            </a:fld>
            <a:endParaRPr lang="zh-CN" altLang="en-US"/>
          </a:p>
        </p:txBody>
      </p:sp>
    </p:spTree>
    <p:extLst>
      <p:ext uri="{BB962C8B-B14F-4D97-AF65-F5344CB8AC3E}">
        <p14:creationId xmlns:p14="http://schemas.microsoft.com/office/powerpoint/2010/main" val="14972477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FB3BE22C-42F5-4746-947E-7F721C66AC15}" type="datetimeFigureOut">
              <a:rPr lang="zh-CN" altLang="en-US" smtClean="0"/>
              <a:t>2021/4/29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283943B-B116-4D66-848D-8795B7303756}" type="slidenum">
              <a:rPr lang="zh-CN" altLang="en-US" smtClean="0"/>
              <a:t>‹#›</a:t>
            </a:fld>
            <a:endParaRPr lang="zh-CN" altLang="en-US"/>
          </a:p>
        </p:txBody>
      </p:sp>
    </p:spTree>
    <p:extLst>
      <p:ext uri="{BB962C8B-B14F-4D97-AF65-F5344CB8AC3E}">
        <p14:creationId xmlns:p14="http://schemas.microsoft.com/office/powerpoint/2010/main" val="1036857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FB3BE22C-42F5-4746-947E-7F721C66AC15}" type="datetimeFigureOut">
              <a:rPr lang="zh-CN" altLang="en-US" smtClean="0"/>
              <a:t>2021/4/29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283943B-B116-4D66-848D-8795B7303756}" type="slidenum">
              <a:rPr lang="zh-CN" altLang="en-US" smtClean="0"/>
              <a:t>‹#›</a:t>
            </a:fld>
            <a:endParaRPr lang="zh-CN" altLang="en-US"/>
          </a:p>
        </p:txBody>
      </p:sp>
    </p:spTree>
    <p:extLst>
      <p:ext uri="{BB962C8B-B14F-4D97-AF65-F5344CB8AC3E}">
        <p14:creationId xmlns:p14="http://schemas.microsoft.com/office/powerpoint/2010/main" val="8689792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FB3BE22C-42F5-4746-947E-7F721C66AC15}" type="datetimeFigureOut">
              <a:rPr lang="zh-CN" altLang="en-US" smtClean="0"/>
              <a:t>2021/4/29</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A283943B-B116-4D66-848D-8795B7303756}" type="slidenum">
              <a:rPr lang="zh-CN" altLang="en-US" smtClean="0"/>
              <a:t>‹#›</a:t>
            </a:fld>
            <a:endParaRPr lang="zh-CN" altLang="en-US"/>
          </a:p>
        </p:txBody>
      </p:sp>
    </p:spTree>
    <p:extLst>
      <p:ext uri="{BB962C8B-B14F-4D97-AF65-F5344CB8AC3E}">
        <p14:creationId xmlns:p14="http://schemas.microsoft.com/office/powerpoint/2010/main" val="13710917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FB3BE22C-42F5-4746-947E-7F721C66AC15}" type="datetimeFigureOut">
              <a:rPr lang="zh-CN" altLang="en-US" smtClean="0"/>
              <a:t>2021/4/29</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A283943B-B116-4D66-848D-8795B7303756}" type="slidenum">
              <a:rPr lang="zh-CN" altLang="en-US" smtClean="0"/>
              <a:t>‹#›</a:t>
            </a:fld>
            <a:endParaRPr lang="zh-CN" altLang="en-US"/>
          </a:p>
        </p:txBody>
      </p:sp>
    </p:spTree>
    <p:extLst>
      <p:ext uri="{BB962C8B-B14F-4D97-AF65-F5344CB8AC3E}">
        <p14:creationId xmlns:p14="http://schemas.microsoft.com/office/powerpoint/2010/main" val="33456570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FB3BE22C-42F5-4746-947E-7F721C66AC15}" type="datetimeFigureOut">
              <a:rPr lang="zh-CN" altLang="en-US" smtClean="0"/>
              <a:t>2021/4/29</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A283943B-B116-4D66-848D-8795B7303756}" type="slidenum">
              <a:rPr lang="zh-CN" altLang="en-US" smtClean="0"/>
              <a:t>‹#›</a:t>
            </a:fld>
            <a:endParaRPr lang="zh-CN" altLang="en-US"/>
          </a:p>
        </p:txBody>
      </p:sp>
    </p:spTree>
    <p:extLst>
      <p:ext uri="{BB962C8B-B14F-4D97-AF65-F5344CB8AC3E}">
        <p14:creationId xmlns:p14="http://schemas.microsoft.com/office/powerpoint/2010/main" val="18394250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FB3BE22C-42F5-4746-947E-7F721C66AC15}" type="datetimeFigureOut">
              <a:rPr lang="zh-CN" altLang="en-US" smtClean="0"/>
              <a:t>2021/4/29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283943B-B116-4D66-848D-8795B7303756}" type="slidenum">
              <a:rPr lang="zh-CN" altLang="en-US" smtClean="0"/>
              <a:t>‹#›</a:t>
            </a:fld>
            <a:endParaRPr lang="zh-CN" altLang="en-US"/>
          </a:p>
        </p:txBody>
      </p:sp>
    </p:spTree>
    <p:extLst>
      <p:ext uri="{BB962C8B-B14F-4D97-AF65-F5344CB8AC3E}">
        <p14:creationId xmlns:p14="http://schemas.microsoft.com/office/powerpoint/2010/main" val="36761035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FB3BE22C-42F5-4746-947E-7F721C66AC15}" type="datetimeFigureOut">
              <a:rPr lang="zh-CN" altLang="en-US" smtClean="0"/>
              <a:t>2021/4/29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283943B-B116-4D66-848D-8795B7303756}" type="slidenum">
              <a:rPr lang="zh-CN" altLang="en-US" smtClean="0"/>
              <a:t>‹#›</a:t>
            </a:fld>
            <a:endParaRPr lang="zh-CN" altLang="en-US"/>
          </a:p>
        </p:txBody>
      </p:sp>
    </p:spTree>
    <p:extLst>
      <p:ext uri="{BB962C8B-B14F-4D97-AF65-F5344CB8AC3E}">
        <p14:creationId xmlns:p14="http://schemas.microsoft.com/office/powerpoint/2010/main" val="14755490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B3BE22C-42F5-4746-947E-7F721C66AC15}" type="datetimeFigureOut">
              <a:rPr lang="zh-CN" altLang="en-US" smtClean="0"/>
              <a:t>2021/4/29</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283943B-B116-4D66-848D-8795B7303756}" type="slidenum">
              <a:rPr lang="zh-CN" altLang="en-US" smtClean="0"/>
              <a:t>‹#›</a:t>
            </a:fld>
            <a:endParaRPr lang="zh-CN" altLang="en-US"/>
          </a:p>
        </p:txBody>
      </p:sp>
      <p:sp>
        <p:nvSpPr>
          <p:cNvPr id="7" name="矩形 6">
            <a:extLst>
              <a:ext uri="{FF2B5EF4-FFF2-40B4-BE49-F238E27FC236}">
                <a16:creationId xmlns:a16="http://schemas.microsoft.com/office/drawing/2014/main" id="{C6980B88-2955-4338-A002-7D2D72AAA2C8}"/>
              </a:ext>
            </a:extLst>
          </p:cNvPr>
          <p:cNvSpPr/>
          <p:nvPr userDrawn="1"/>
        </p:nvSpPr>
        <p:spPr>
          <a:xfrm>
            <a:off x="4793876" y="6356350"/>
            <a:ext cx="2236510" cy="400110"/>
          </a:xfrm>
          <a:prstGeom prst="rect">
            <a:avLst/>
          </a:prstGeom>
          <a:noFill/>
        </p:spPr>
        <p:txBody>
          <a:bodyPr wrap="none" lIns="91440" tIns="45720" rIns="91440" bIns="45720">
            <a:spAutoFit/>
          </a:bodyPr>
          <a:lstStyle/>
          <a:p>
            <a:pPr algn="ctr"/>
            <a:r>
              <a:rPr lang="zh-CN" altLang="en-US" sz="20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复旦大学</a:t>
            </a:r>
            <a:r>
              <a:rPr lang="zh-CN" altLang="en-US" sz="2000" b="0" kern="120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mn-lt"/>
                <a:ea typeface="+mn-ea"/>
                <a:cs typeface="+mn-cs"/>
              </a:rPr>
              <a:t>版权所有</a:t>
            </a:r>
          </a:p>
        </p:txBody>
      </p:sp>
    </p:spTree>
    <p:extLst>
      <p:ext uri="{BB962C8B-B14F-4D97-AF65-F5344CB8AC3E}">
        <p14:creationId xmlns:p14="http://schemas.microsoft.com/office/powerpoint/2010/main" val="242182235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tags" Target="../tags/tag1.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tags" Target="../tags/tag3.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notesSlide" Target="../notesSlides/notesSlide4.xml"/><Relationship Id="rId7" Type="http://schemas.openxmlformats.org/officeDocument/2006/relationships/image" Target="../media/image10.png"/><Relationship Id="rId2" Type="http://schemas.openxmlformats.org/officeDocument/2006/relationships/slideLayout" Target="../slideLayouts/slideLayout2.xml"/><Relationship Id="rId1" Type="http://schemas.openxmlformats.org/officeDocument/2006/relationships/tags" Target="../tags/tag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78497" y="36706"/>
            <a:ext cx="10515600" cy="1325563"/>
          </a:xfrm>
        </p:spPr>
        <p:txBody>
          <a:bodyPr/>
          <a:lstStyle/>
          <a:p>
            <a:r>
              <a:rPr lang="zh-CN" altLang="en-US" dirty="0"/>
              <a:t>回顾</a:t>
            </a:r>
            <a:r>
              <a:rPr lang="en-US" altLang="zh-CN" dirty="0"/>
              <a:t>: 1.4.4 </a:t>
            </a:r>
            <a:r>
              <a:rPr lang="zh-CN" altLang="en-US" dirty="0"/>
              <a:t>字符串</a:t>
            </a:r>
            <a:r>
              <a:rPr lang="en-US" altLang="zh-CN" dirty="0"/>
              <a:t>(</a:t>
            </a:r>
            <a:r>
              <a:rPr lang="en-US" altLang="zh-CN" dirty="0" err="1"/>
              <a:t>str</a:t>
            </a:r>
            <a:r>
              <a:rPr lang="en-US" altLang="zh-CN" dirty="0"/>
              <a:t>)</a:t>
            </a:r>
            <a:r>
              <a:rPr lang="zh-CN" altLang="en-US" dirty="0"/>
              <a:t> </a:t>
            </a:r>
          </a:p>
        </p:txBody>
      </p:sp>
      <p:sp>
        <p:nvSpPr>
          <p:cNvPr id="3" name="内容占位符 2"/>
          <p:cNvSpPr>
            <a:spLocks noGrp="1"/>
          </p:cNvSpPr>
          <p:nvPr>
            <p:ph idx="1"/>
          </p:nvPr>
        </p:nvSpPr>
        <p:spPr>
          <a:xfrm>
            <a:off x="358364" y="1021653"/>
            <a:ext cx="11833636" cy="4814694"/>
          </a:xfrm>
        </p:spPr>
        <p:txBody>
          <a:bodyPr>
            <a:noAutofit/>
          </a:bodyPr>
          <a:lstStyle/>
          <a:p>
            <a:r>
              <a:rPr lang="zh-CN" altLang="en-US" sz="2400" dirty="0">
                <a:latin typeface="Times New Roman" panose="02020603050405020304" pitchFamily="18" charset="0"/>
              </a:rPr>
              <a:t>与其他语言一般用双引号来定义字符串字面值不同，</a:t>
            </a:r>
            <a:r>
              <a:rPr lang="en-US" altLang="zh-CN" sz="2400" dirty="0">
                <a:latin typeface="Times New Roman" panose="02020603050405020304" pitchFamily="18" charset="0"/>
              </a:rPr>
              <a:t>Python</a:t>
            </a:r>
            <a:r>
              <a:rPr lang="zh-CN" altLang="en-US" sz="2400" dirty="0">
                <a:latin typeface="Times New Roman" panose="02020603050405020304" pitchFamily="18" charset="0"/>
              </a:rPr>
              <a:t>可以使用</a:t>
            </a:r>
            <a:r>
              <a:rPr lang="zh-CN" altLang="en-US" sz="2400" b="1" dirty="0">
                <a:solidFill>
                  <a:srgbClr val="0070C0"/>
                </a:solidFill>
                <a:latin typeface="Times New Roman" panose="02020603050405020304" pitchFamily="18" charset="0"/>
              </a:rPr>
              <a:t>单引号</a:t>
            </a:r>
            <a:r>
              <a:rPr lang="zh-CN" altLang="en-US" sz="2400" dirty="0">
                <a:latin typeface="Times New Roman" panose="02020603050405020304" pitchFamily="18" charset="0"/>
              </a:rPr>
              <a:t>和</a:t>
            </a:r>
            <a:r>
              <a:rPr lang="zh-CN" altLang="en-US" sz="2400" b="1" dirty="0">
                <a:solidFill>
                  <a:srgbClr val="0070C0"/>
                </a:solidFill>
                <a:latin typeface="Times New Roman" panose="02020603050405020304" pitchFamily="18" charset="0"/>
              </a:rPr>
              <a:t>双引号</a:t>
            </a:r>
            <a:endParaRPr lang="en-US" altLang="zh-CN" sz="2400" b="1" dirty="0">
              <a:solidFill>
                <a:srgbClr val="0070C0"/>
              </a:solidFill>
              <a:latin typeface="Times New Roman" panose="02020603050405020304" pitchFamily="18" charset="0"/>
            </a:endParaRPr>
          </a:p>
          <a:p>
            <a:pPr lvl="1">
              <a:lnSpc>
                <a:spcPct val="150000"/>
              </a:lnSpc>
            </a:pPr>
            <a:r>
              <a:rPr lang="en-US" altLang="zh-CN" sz="2000" dirty="0">
                <a:latin typeface="Times New Roman" panose="02020603050405020304" pitchFamily="18" charset="0"/>
              </a:rPr>
              <a:t>Python3</a:t>
            </a:r>
            <a:r>
              <a:rPr lang="zh-CN" altLang="en-US" sz="2000" dirty="0">
                <a:latin typeface="Times New Roman" panose="02020603050405020304" pitchFamily="18" charset="0"/>
              </a:rPr>
              <a:t>的字符串默认为</a:t>
            </a:r>
            <a:r>
              <a:rPr lang="en-US" altLang="zh-CN" sz="2000" dirty="0">
                <a:latin typeface="Times New Roman" panose="02020603050405020304" pitchFamily="18" charset="0"/>
              </a:rPr>
              <a:t>Unicode</a:t>
            </a:r>
            <a:r>
              <a:rPr lang="zh-CN" altLang="en-US" sz="2000" dirty="0">
                <a:latin typeface="Times New Roman" panose="02020603050405020304" pitchFamily="18" charset="0"/>
              </a:rPr>
              <a:t>字符串，从而可以包含中文字符串</a:t>
            </a:r>
            <a:endParaRPr lang="en-US" altLang="zh-CN" sz="2000" dirty="0">
              <a:latin typeface="Times New Roman" panose="02020603050405020304" pitchFamily="18" charset="0"/>
            </a:endParaRPr>
          </a:p>
          <a:p>
            <a:pPr lvl="1">
              <a:lnSpc>
                <a:spcPct val="150000"/>
              </a:lnSpc>
            </a:pPr>
            <a:r>
              <a:rPr lang="zh-CN" altLang="en-US" sz="2000" dirty="0">
                <a:latin typeface="Times New Roman" panose="02020603050405020304" pitchFamily="18" charset="0"/>
              </a:rPr>
              <a:t>如果字符串中有双引号，则使用单引号定义，反之亦然 </a:t>
            </a:r>
            <a:endParaRPr lang="en-US" altLang="zh-CN" sz="2000" dirty="0">
              <a:latin typeface="Times New Roman" panose="02020603050405020304" pitchFamily="18" charset="0"/>
            </a:endParaRPr>
          </a:p>
          <a:p>
            <a:pPr marL="457200" lvl="1" indent="0">
              <a:lnSpc>
                <a:spcPct val="150000"/>
              </a:lnSpc>
              <a:buNone/>
            </a:pPr>
            <a:r>
              <a:rPr lang="en-US" altLang="zh-CN" sz="2000" dirty="0">
                <a:latin typeface="Times New Roman" panose="02020603050405020304" pitchFamily="18" charset="0"/>
              </a:rPr>
              <a:t>'</a:t>
            </a:r>
            <a:r>
              <a:rPr lang="en-US" altLang="zh-CN" sz="2000" dirty="0" err="1">
                <a:latin typeface="Times New Roman" panose="02020603050405020304" pitchFamily="18" charset="0"/>
              </a:rPr>
              <a:t>abc</a:t>
            </a:r>
            <a:r>
              <a:rPr lang="en-US" altLang="zh-CN" sz="2000" dirty="0">
                <a:latin typeface="Times New Roman" panose="02020603050405020304" pitchFamily="18" charset="0"/>
              </a:rPr>
              <a:t>'  "Python</a:t>
            </a:r>
            <a:r>
              <a:rPr lang="zh-CN" altLang="en-US" sz="2000" dirty="0">
                <a:latin typeface="Times New Roman" panose="02020603050405020304" pitchFamily="18" charset="0"/>
              </a:rPr>
              <a:t>程序设计基础</a:t>
            </a:r>
            <a:r>
              <a:rPr lang="en-US" altLang="zh-CN" sz="2000" dirty="0">
                <a:latin typeface="Times New Roman" panose="02020603050405020304" pitchFamily="18" charset="0"/>
              </a:rPr>
              <a:t>"   "What's your name?"   '"Thank you!" she said. ‘	</a:t>
            </a:r>
          </a:p>
          <a:p>
            <a:r>
              <a:rPr lang="zh-CN" altLang="en-US" sz="2400" b="1" dirty="0">
                <a:solidFill>
                  <a:srgbClr val="0070C0"/>
                </a:solidFill>
                <a:latin typeface="Times New Roman" panose="02020603050405020304" pitchFamily="18" charset="0"/>
              </a:rPr>
              <a:t>单引号</a:t>
            </a:r>
            <a:r>
              <a:rPr lang="zh-CN" altLang="en-US" sz="2400" dirty="0">
                <a:latin typeface="Times New Roman" panose="02020603050405020304" pitchFamily="18" charset="0"/>
              </a:rPr>
              <a:t>和</a:t>
            </a:r>
            <a:r>
              <a:rPr lang="zh-CN" altLang="en-US" sz="2400" b="1" dirty="0">
                <a:solidFill>
                  <a:srgbClr val="0070C0"/>
                </a:solidFill>
                <a:latin typeface="Times New Roman" panose="02020603050405020304" pitchFamily="18" charset="0"/>
              </a:rPr>
              <a:t>双引号</a:t>
            </a:r>
            <a:r>
              <a:rPr lang="zh-CN" altLang="en-US" sz="2400" dirty="0">
                <a:latin typeface="Times New Roman" panose="02020603050405020304" pitchFamily="18" charset="0"/>
              </a:rPr>
              <a:t>定义的字符串不能跨越多行，字符串中想要有换行需要使用字符转义</a:t>
            </a:r>
            <a:endParaRPr lang="en-US" altLang="zh-CN" sz="2400" dirty="0">
              <a:latin typeface="Times New Roman" panose="02020603050405020304" pitchFamily="18" charset="0"/>
            </a:endParaRPr>
          </a:p>
          <a:p>
            <a:r>
              <a:rPr lang="zh-CN" altLang="en-US" sz="2400" b="1" dirty="0">
                <a:solidFill>
                  <a:srgbClr val="0070C0"/>
                </a:solidFill>
              </a:rPr>
              <a:t>三引号</a:t>
            </a:r>
            <a:r>
              <a:rPr lang="zh-CN" altLang="en-US" sz="2400" dirty="0"/>
              <a:t>'''或"""表示的字符串可以换行，用于长字符串，也用于在程序中表示较长的注释。</a:t>
            </a:r>
            <a:endParaRPr lang="en-US" altLang="zh-CN" sz="2400" dirty="0"/>
          </a:p>
          <a:p>
            <a:endParaRPr lang="en-US" altLang="zh-CN" sz="2000" dirty="0">
              <a:latin typeface="Times New Roman" panose="02020603050405020304" pitchFamily="18" charset="0"/>
            </a:endParaRPr>
          </a:p>
          <a:p>
            <a:endParaRPr lang="en-US" altLang="zh-CN" sz="2000" dirty="0">
              <a:latin typeface="Times New Roman" panose="02020603050405020304" pitchFamily="18" charset="0"/>
            </a:endParaRPr>
          </a:p>
          <a:p>
            <a:endParaRPr lang="en-US" altLang="zh-CN" sz="2000" dirty="0">
              <a:latin typeface="Times New Roman" panose="02020603050405020304" pitchFamily="18" charset="0"/>
            </a:endParaRPr>
          </a:p>
          <a:p>
            <a:pPr marL="0" indent="0">
              <a:buNone/>
            </a:pPr>
            <a:endParaRPr lang="en-US" altLang="zh-CN" sz="2000" dirty="0">
              <a:latin typeface="Times New Roman" panose="02020603050405020304" pitchFamily="18" charset="0"/>
            </a:endParaRPr>
          </a:p>
          <a:p>
            <a:r>
              <a:rPr lang="zh-CN" altLang="en-US" sz="2400" dirty="0">
                <a:latin typeface="Times New Roman" panose="02020603050405020304" pitchFamily="18" charset="0"/>
              </a:rPr>
              <a:t>空串表示为</a:t>
            </a:r>
            <a:r>
              <a:rPr lang="en-US" altLang="zh-CN" sz="2400" dirty="0">
                <a:solidFill>
                  <a:srgbClr val="FF0000"/>
                </a:solidFill>
                <a:latin typeface="Times New Roman" panose="02020603050405020304" pitchFamily="18" charset="0"/>
                <a:cs typeface="Times New Roman" panose="02020603050405020304" pitchFamily="18" charset="0"/>
              </a:rPr>
              <a:t>''</a:t>
            </a:r>
            <a:r>
              <a:rPr lang="zh-CN" altLang="en-US" sz="2400" dirty="0">
                <a:latin typeface="Times New Roman" panose="02020603050405020304" pitchFamily="18" charset="0"/>
              </a:rPr>
              <a:t>或</a:t>
            </a:r>
            <a:r>
              <a:rPr lang="zh-CN" altLang="en-US" sz="2400" dirty="0">
                <a:latin typeface="Times New Roman" panose="02020603050405020304" pitchFamily="18" charset="0"/>
                <a:cs typeface="Times New Roman" panose="02020603050405020304" pitchFamily="18" charset="0"/>
              </a:rPr>
              <a:t> </a:t>
            </a:r>
            <a:r>
              <a:rPr lang="en-US" altLang="zh-CN" sz="2400" dirty="0">
                <a:solidFill>
                  <a:srgbClr val="FF0000"/>
                </a:solidFill>
                <a:latin typeface="Times New Roman" panose="02020603050405020304" pitchFamily="18" charset="0"/>
                <a:cs typeface="Times New Roman" panose="02020603050405020304" pitchFamily="18" charset="0"/>
              </a:rPr>
              <a:t>""</a:t>
            </a:r>
            <a:r>
              <a:rPr lang="en-GB" altLang="en-US" sz="2400" dirty="0">
                <a:solidFill>
                  <a:srgbClr val="FF0000"/>
                </a:solidFill>
              </a:rPr>
              <a:t> </a:t>
            </a:r>
          </a:p>
          <a:p>
            <a:pPr marL="0" indent="0">
              <a:buNone/>
            </a:pPr>
            <a:endParaRPr lang="en-GB" altLang="en-US" sz="2000" dirty="0"/>
          </a:p>
          <a:p>
            <a:endParaRPr lang="zh-CN" altLang="en-US" sz="2000" dirty="0"/>
          </a:p>
          <a:p>
            <a:endParaRPr lang="en-US" altLang="zh-CN" sz="2000" dirty="0">
              <a:latin typeface="Times New Roman" panose="02020603050405020304" pitchFamily="18" charset="0"/>
            </a:endParaRPr>
          </a:p>
        </p:txBody>
      </p:sp>
      <p:sp>
        <p:nvSpPr>
          <p:cNvPr id="5" name="矩形 4"/>
          <p:cNvSpPr/>
          <p:nvPr/>
        </p:nvSpPr>
        <p:spPr>
          <a:xfrm>
            <a:off x="838200" y="4486888"/>
            <a:ext cx="3300548" cy="1077218"/>
          </a:xfrm>
          <a:prstGeom prst="rect">
            <a:avLst/>
          </a:prstGeom>
          <a:solidFill>
            <a:schemeClr val="accent4">
              <a:lumMod val="20000"/>
              <a:lumOff val="80000"/>
            </a:schemeClr>
          </a:solidFill>
          <a:ln>
            <a:solidFill>
              <a:schemeClr val="tx1"/>
            </a:solidFill>
          </a:ln>
        </p:spPr>
        <p:txBody>
          <a:bodyPr wrap="square">
            <a:spAutoFit/>
          </a:bodyPr>
          <a:lstStyle/>
          <a:p>
            <a:r>
              <a:rPr lang="en-US" altLang="zh-CN" sz="1600" dirty="0"/>
              <a:t>&gt;&gt;&gt; a = '''first line</a:t>
            </a:r>
          </a:p>
          <a:p>
            <a:r>
              <a:rPr lang="en-US" altLang="zh-CN" sz="1600" dirty="0"/>
              <a:t>line 2</a:t>
            </a:r>
          </a:p>
          <a:p>
            <a:r>
              <a:rPr lang="en-US" altLang="zh-CN" sz="1600" dirty="0"/>
              <a:t>line 3</a:t>
            </a:r>
          </a:p>
          <a:p>
            <a:r>
              <a:rPr lang="en-US" altLang="zh-CN" sz="1600" dirty="0"/>
              <a:t>last line.'''</a:t>
            </a:r>
            <a:endParaRPr lang="en-GB" altLang="en-US" sz="1600" dirty="0"/>
          </a:p>
        </p:txBody>
      </p:sp>
      <p:pic>
        <p:nvPicPr>
          <p:cNvPr id="4" name="图片 3">
            <a:extLst>
              <a:ext uri="{FF2B5EF4-FFF2-40B4-BE49-F238E27FC236}">
                <a16:creationId xmlns:a16="http://schemas.microsoft.com/office/drawing/2014/main" id="{38B1FB17-6B29-6948-B8DC-C2FEB8D5E7B5}"/>
              </a:ext>
            </a:extLst>
          </p:cNvPr>
          <p:cNvPicPr>
            <a:picLocks noChangeAspect="1"/>
          </p:cNvPicPr>
          <p:nvPr/>
        </p:nvPicPr>
        <p:blipFill>
          <a:blip r:embed="rId4"/>
          <a:stretch>
            <a:fillRect/>
          </a:stretch>
        </p:blipFill>
        <p:spPr>
          <a:xfrm>
            <a:off x="5695950" y="3938394"/>
            <a:ext cx="3983803" cy="2699473"/>
          </a:xfrm>
          <a:prstGeom prst="rect">
            <a:avLst/>
          </a:prstGeom>
        </p:spPr>
      </p:pic>
    </p:spTree>
    <p:custDataLst>
      <p:tags r:id="rId1"/>
    </p:custDataLst>
    <p:extLst>
      <p:ext uri="{BB962C8B-B14F-4D97-AF65-F5344CB8AC3E}">
        <p14:creationId xmlns:p14="http://schemas.microsoft.com/office/powerpoint/2010/main" val="2199554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Rot="1" noChangeArrowheads="1"/>
          </p:cNvSpPr>
          <p:nvPr>
            <p:ph type="title"/>
          </p:nvPr>
        </p:nvSpPr>
        <p:spPr/>
        <p:txBody>
          <a:bodyPr/>
          <a:lstStyle/>
          <a:p>
            <a:r>
              <a:rPr lang="zh-CN" altLang="en-US" dirty="0">
                <a:latin typeface="宋体" pitchFamily="2" charset="-122"/>
              </a:rPr>
              <a:t>字符串格式化</a:t>
            </a:r>
          </a:p>
        </p:txBody>
      </p:sp>
      <p:sp>
        <p:nvSpPr>
          <p:cNvPr id="27651" name="Rectangle 3"/>
          <p:cNvSpPr>
            <a:spLocks noGrp="1" noChangeArrowheads="1"/>
          </p:cNvSpPr>
          <p:nvPr>
            <p:ph idx="1"/>
          </p:nvPr>
        </p:nvSpPr>
        <p:spPr/>
        <p:txBody>
          <a:bodyPr>
            <a:normAutofit/>
          </a:bodyPr>
          <a:lstStyle/>
          <a:p>
            <a:r>
              <a:rPr lang="zh-CN" altLang="en-US" sz="2800" dirty="0"/>
              <a:t>常用格式字符</a:t>
            </a:r>
            <a:r>
              <a:rPr lang="en-US" altLang="zh-CN" sz="2800" dirty="0"/>
              <a:t>——</a:t>
            </a:r>
            <a:r>
              <a:rPr lang="zh-CN" altLang="en-US" sz="2800" dirty="0"/>
              <a:t>与待格式化的表达式类型匹配</a:t>
            </a:r>
          </a:p>
        </p:txBody>
      </p:sp>
      <p:graphicFrame>
        <p:nvGraphicFramePr>
          <p:cNvPr id="2" name="表格 1"/>
          <p:cNvGraphicFramePr>
            <a:graphicFrameLocks noGrp="1"/>
          </p:cNvGraphicFramePr>
          <p:nvPr/>
        </p:nvGraphicFramePr>
        <p:xfrm>
          <a:off x="459179" y="2525160"/>
          <a:ext cx="11447814" cy="3701984"/>
        </p:xfrm>
        <a:graphic>
          <a:graphicData uri="http://schemas.openxmlformats.org/drawingml/2006/table">
            <a:tbl>
              <a:tblPr firstRow="1" bandRow="1">
                <a:tableStyleId>{5C22544A-7EE6-4342-B048-85BDC9FD1C3A}</a:tableStyleId>
              </a:tblPr>
              <a:tblGrid>
                <a:gridCol w="1678471">
                  <a:extLst>
                    <a:ext uri="{9D8B030D-6E8A-4147-A177-3AD203B41FA5}">
                      <a16:colId xmlns:a16="http://schemas.microsoft.com/office/drawing/2014/main" val="20000"/>
                    </a:ext>
                  </a:extLst>
                </a:gridCol>
                <a:gridCol w="3682855">
                  <a:extLst>
                    <a:ext uri="{9D8B030D-6E8A-4147-A177-3AD203B41FA5}">
                      <a16:colId xmlns:a16="http://schemas.microsoft.com/office/drawing/2014/main" val="20001"/>
                    </a:ext>
                  </a:extLst>
                </a:gridCol>
                <a:gridCol w="1727357">
                  <a:extLst>
                    <a:ext uri="{9D8B030D-6E8A-4147-A177-3AD203B41FA5}">
                      <a16:colId xmlns:a16="http://schemas.microsoft.com/office/drawing/2014/main" val="20002"/>
                    </a:ext>
                  </a:extLst>
                </a:gridCol>
                <a:gridCol w="4359131">
                  <a:extLst>
                    <a:ext uri="{9D8B030D-6E8A-4147-A177-3AD203B41FA5}">
                      <a16:colId xmlns:a16="http://schemas.microsoft.com/office/drawing/2014/main" val="20003"/>
                    </a:ext>
                  </a:extLst>
                </a:gridCol>
              </a:tblGrid>
              <a:tr h="462748">
                <a:tc>
                  <a:txBody>
                    <a:bodyPr/>
                    <a:lstStyle/>
                    <a:p>
                      <a:pPr algn="ctr"/>
                      <a:r>
                        <a:rPr lang="zh-CN" altLang="en-US" dirty="0"/>
                        <a:t>格式字符</a:t>
                      </a:r>
                    </a:p>
                  </a:txBody>
                  <a:tcPr marL="121920" marR="121920" anchor="ctr"/>
                </a:tc>
                <a:tc>
                  <a:txBody>
                    <a:bodyPr/>
                    <a:lstStyle/>
                    <a:p>
                      <a:pPr algn="ctr"/>
                      <a:r>
                        <a:rPr lang="zh-CN" altLang="en-US" dirty="0"/>
                        <a:t>说明</a:t>
                      </a:r>
                    </a:p>
                  </a:txBody>
                  <a:tcPr marL="121920" marR="121920" anchor="ctr"/>
                </a:tc>
                <a:tc>
                  <a:txBody>
                    <a:bodyPr/>
                    <a:lstStyle/>
                    <a:p>
                      <a:pPr algn="ctr"/>
                      <a:r>
                        <a:rPr lang="zh-CN" altLang="en-US" dirty="0"/>
                        <a:t>格式字符</a:t>
                      </a:r>
                    </a:p>
                  </a:txBody>
                  <a:tcPr marL="121920" marR="121920" anchor="ctr"/>
                </a:tc>
                <a:tc>
                  <a:txBody>
                    <a:bodyPr/>
                    <a:lstStyle/>
                    <a:p>
                      <a:pPr algn="ctr"/>
                      <a:r>
                        <a:rPr lang="zh-CN" altLang="en-US" dirty="0"/>
                        <a:t>说明</a:t>
                      </a:r>
                    </a:p>
                  </a:txBody>
                  <a:tcPr marL="121920" marR="121920" anchor="ctr"/>
                </a:tc>
                <a:extLst>
                  <a:ext uri="{0D108BD9-81ED-4DB2-BD59-A6C34878D82A}">
                    <a16:rowId xmlns:a16="http://schemas.microsoft.com/office/drawing/2014/main" val="10000"/>
                  </a:ext>
                </a:extLst>
              </a:tr>
              <a:tr h="462748">
                <a:tc>
                  <a:txBody>
                    <a:bodyPr/>
                    <a:lstStyle/>
                    <a:p>
                      <a:pPr algn="ctr"/>
                      <a:r>
                        <a:rPr lang="en-US" altLang="zh-CN" dirty="0">
                          <a:solidFill>
                            <a:srgbClr val="FF0000"/>
                          </a:solidFill>
                        </a:rPr>
                        <a:t>%s</a:t>
                      </a:r>
                      <a:endParaRPr lang="zh-CN" altLang="en-US" dirty="0">
                        <a:solidFill>
                          <a:srgbClr val="FF0000"/>
                        </a:solidFill>
                      </a:endParaRPr>
                    </a:p>
                  </a:txBody>
                  <a:tcPr marL="121920" marR="121920" anchor="ctr"/>
                </a:tc>
                <a:tc>
                  <a:txBody>
                    <a:bodyPr/>
                    <a:lstStyle/>
                    <a:p>
                      <a:pPr algn="ctr"/>
                      <a:r>
                        <a:rPr lang="zh-CN" altLang="en-US" dirty="0">
                          <a:solidFill>
                            <a:srgbClr val="FF0000"/>
                          </a:solidFill>
                        </a:rPr>
                        <a:t>字符串</a:t>
                      </a:r>
                      <a:r>
                        <a:rPr lang="en-US" altLang="zh-CN" dirty="0">
                          <a:solidFill>
                            <a:srgbClr val="FF0000"/>
                          </a:solidFill>
                        </a:rPr>
                        <a:t>(</a:t>
                      </a:r>
                      <a:r>
                        <a:rPr lang="zh-CN" altLang="en-US" dirty="0">
                          <a:solidFill>
                            <a:srgbClr val="FF0000"/>
                          </a:solidFill>
                        </a:rPr>
                        <a:t>采用</a:t>
                      </a:r>
                      <a:r>
                        <a:rPr lang="en-US" altLang="zh-CN" dirty="0" err="1">
                          <a:solidFill>
                            <a:srgbClr val="FF0000"/>
                          </a:solidFill>
                        </a:rPr>
                        <a:t>str</a:t>
                      </a:r>
                      <a:r>
                        <a:rPr lang="en-US" altLang="zh-CN" dirty="0">
                          <a:solidFill>
                            <a:srgbClr val="FF0000"/>
                          </a:solidFill>
                        </a:rPr>
                        <a:t>()</a:t>
                      </a:r>
                      <a:r>
                        <a:rPr lang="zh-CN" altLang="en-US" dirty="0">
                          <a:solidFill>
                            <a:srgbClr val="FF0000"/>
                          </a:solidFill>
                        </a:rPr>
                        <a:t>的显示</a:t>
                      </a:r>
                      <a:r>
                        <a:rPr lang="en-US" altLang="zh-CN" dirty="0">
                          <a:solidFill>
                            <a:srgbClr val="FF0000"/>
                          </a:solidFill>
                        </a:rPr>
                        <a:t>)</a:t>
                      </a:r>
                      <a:endParaRPr lang="zh-CN" altLang="en-US" dirty="0">
                        <a:solidFill>
                          <a:srgbClr val="FF0000"/>
                        </a:solidFill>
                      </a:endParaRPr>
                    </a:p>
                  </a:txBody>
                  <a:tcPr marL="121920" marR="121920" anchor="ctr"/>
                </a:tc>
                <a:tc>
                  <a:txBody>
                    <a:bodyPr/>
                    <a:lstStyle/>
                    <a:p>
                      <a:pPr algn="ctr"/>
                      <a:r>
                        <a:rPr lang="en-US" altLang="zh-CN" dirty="0"/>
                        <a:t>%x</a:t>
                      </a:r>
                      <a:endParaRPr lang="zh-CN" altLang="en-US" dirty="0"/>
                    </a:p>
                  </a:txBody>
                  <a:tcPr marL="121920" marR="121920" anchor="ctr"/>
                </a:tc>
                <a:tc>
                  <a:txBody>
                    <a:bodyPr/>
                    <a:lstStyle/>
                    <a:p>
                      <a:pPr algn="ctr"/>
                      <a:r>
                        <a:rPr lang="zh-CN" altLang="en-US" dirty="0"/>
                        <a:t>十六进制整数</a:t>
                      </a:r>
                    </a:p>
                  </a:txBody>
                  <a:tcPr marL="121920" marR="121920" anchor="ctr"/>
                </a:tc>
                <a:extLst>
                  <a:ext uri="{0D108BD9-81ED-4DB2-BD59-A6C34878D82A}">
                    <a16:rowId xmlns:a16="http://schemas.microsoft.com/office/drawing/2014/main" val="10001"/>
                  </a:ext>
                </a:extLst>
              </a:tr>
              <a:tr h="462748">
                <a:tc>
                  <a:txBody>
                    <a:bodyPr/>
                    <a:lstStyle/>
                    <a:p>
                      <a:pPr algn="ctr"/>
                      <a:r>
                        <a:rPr lang="en-US" altLang="zh-CN" dirty="0"/>
                        <a:t>%r</a:t>
                      </a:r>
                      <a:endParaRPr lang="zh-CN" altLang="en-US" dirty="0"/>
                    </a:p>
                  </a:txBody>
                  <a:tcPr marL="121920" marR="12192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dirty="0"/>
                        <a:t>字符串</a:t>
                      </a:r>
                      <a:r>
                        <a:rPr lang="en-US" altLang="zh-CN" dirty="0"/>
                        <a:t>(</a:t>
                      </a:r>
                      <a:r>
                        <a:rPr lang="zh-CN" altLang="en-US" dirty="0"/>
                        <a:t>采用</a:t>
                      </a:r>
                      <a:r>
                        <a:rPr lang="en-US" altLang="zh-CN" dirty="0" err="1"/>
                        <a:t>repr</a:t>
                      </a:r>
                      <a:r>
                        <a:rPr lang="en-US" altLang="zh-CN" dirty="0"/>
                        <a:t>()</a:t>
                      </a:r>
                      <a:r>
                        <a:rPr lang="zh-CN" altLang="en-US" dirty="0"/>
                        <a:t>的显示</a:t>
                      </a:r>
                      <a:r>
                        <a:rPr lang="en-US" altLang="zh-CN" dirty="0"/>
                        <a:t>)</a:t>
                      </a:r>
                      <a:endParaRPr lang="zh-CN" altLang="en-US" dirty="0"/>
                    </a:p>
                  </a:txBody>
                  <a:tcPr marL="121920" marR="121920" anchor="ctr"/>
                </a:tc>
                <a:tc>
                  <a:txBody>
                    <a:bodyPr/>
                    <a:lstStyle/>
                    <a:p>
                      <a:pPr algn="ctr"/>
                      <a:r>
                        <a:rPr lang="en-US" altLang="zh-CN" dirty="0"/>
                        <a:t>%e</a:t>
                      </a:r>
                      <a:endParaRPr lang="zh-CN" altLang="en-US" dirty="0"/>
                    </a:p>
                  </a:txBody>
                  <a:tcPr marL="121920" marR="121920" anchor="ctr"/>
                </a:tc>
                <a:tc>
                  <a:txBody>
                    <a:bodyPr/>
                    <a:lstStyle/>
                    <a:p>
                      <a:pPr algn="ctr"/>
                      <a:r>
                        <a:rPr lang="zh-CN" altLang="en-US" dirty="0"/>
                        <a:t>指数</a:t>
                      </a:r>
                      <a:r>
                        <a:rPr lang="en-US" altLang="zh-CN" dirty="0"/>
                        <a:t>(</a:t>
                      </a:r>
                      <a:r>
                        <a:rPr lang="zh-CN" altLang="en-US" dirty="0"/>
                        <a:t>基底写为</a:t>
                      </a:r>
                      <a:r>
                        <a:rPr lang="en-US" altLang="zh-CN" dirty="0"/>
                        <a:t>e)</a:t>
                      </a:r>
                      <a:endParaRPr lang="zh-CN" altLang="en-US" dirty="0"/>
                    </a:p>
                  </a:txBody>
                  <a:tcPr marL="121920" marR="121920" anchor="ctr"/>
                </a:tc>
                <a:extLst>
                  <a:ext uri="{0D108BD9-81ED-4DB2-BD59-A6C34878D82A}">
                    <a16:rowId xmlns:a16="http://schemas.microsoft.com/office/drawing/2014/main" val="10002"/>
                  </a:ext>
                </a:extLst>
              </a:tr>
              <a:tr h="462748">
                <a:tc>
                  <a:txBody>
                    <a:bodyPr/>
                    <a:lstStyle/>
                    <a:p>
                      <a:pPr algn="ctr"/>
                      <a:r>
                        <a:rPr lang="en-US" altLang="zh-CN" dirty="0">
                          <a:solidFill>
                            <a:srgbClr val="FF0000"/>
                          </a:solidFill>
                        </a:rPr>
                        <a:t>%c</a:t>
                      </a:r>
                      <a:endParaRPr lang="zh-CN" altLang="en-US" dirty="0">
                        <a:solidFill>
                          <a:srgbClr val="FF0000"/>
                        </a:solidFill>
                      </a:endParaRPr>
                    </a:p>
                  </a:txBody>
                  <a:tcPr marL="121920" marR="121920" anchor="ctr"/>
                </a:tc>
                <a:tc>
                  <a:txBody>
                    <a:bodyPr/>
                    <a:lstStyle/>
                    <a:p>
                      <a:pPr algn="ctr"/>
                      <a:r>
                        <a:rPr lang="zh-CN" altLang="en-US" dirty="0">
                          <a:solidFill>
                            <a:srgbClr val="FF0000"/>
                          </a:solidFill>
                        </a:rPr>
                        <a:t>单个字符</a:t>
                      </a:r>
                    </a:p>
                  </a:txBody>
                  <a:tcPr marL="121920" marR="121920" anchor="ctr"/>
                </a:tc>
                <a:tc>
                  <a:txBody>
                    <a:bodyPr/>
                    <a:lstStyle/>
                    <a:p>
                      <a:pPr algn="ctr"/>
                      <a:r>
                        <a:rPr lang="en-US" altLang="zh-CN" dirty="0"/>
                        <a:t>%E</a:t>
                      </a:r>
                      <a:endParaRPr lang="zh-CN" altLang="en-US" dirty="0"/>
                    </a:p>
                  </a:txBody>
                  <a:tcPr marL="121920" marR="12192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dirty="0"/>
                        <a:t>指数</a:t>
                      </a:r>
                      <a:r>
                        <a:rPr lang="en-US" altLang="zh-CN" dirty="0"/>
                        <a:t>(</a:t>
                      </a:r>
                      <a:r>
                        <a:rPr lang="zh-CN" altLang="en-US" dirty="0"/>
                        <a:t>基底写为</a:t>
                      </a:r>
                      <a:r>
                        <a:rPr lang="en-US" altLang="zh-CN" dirty="0"/>
                        <a:t>E)</a:t>
                      </a:r>
                      <a:endParaRPr lang="zh-CN" altLang="en-US" dirty="0"/>
                    </a:p>
                  </a:txBody>
                  <a:tcPr marL="121920" marR="121920" anchor="ctr"/>
                </a:tc>
                <a:extLst>
                  <a:ext uri="{0D108BD9-81ED-4DB2-BD59-A6C34878D82A}">
                    <a16:rowId xmlns:a16="http://schemas.microsoft.com/office/drawing/2014/main" val="10003"/>
                  </a:ext>
                </a:extLst>
              </a:tr>
              <a:tr h="462748">
                <a:tc>
                  <a:txBody>
                    <a:bodyPr/>
                    <a:lstStyle/>
                    <a:p>
                      <a:pPr algn="ctr"/>
                      <a:r>
                        <a:rPr lang="en-US" altLang="zh-CN" strike="sngStrike" dirty="0">
                          <a:solidFill>
                            <a:srgbClr val="FF0000"/>
                          </a:solidFill>
                        </a:rPr>
                        <a:t>%b</a:t>
                      </a:r>
                      <a:endParaRPr lang="zh-CN" altLang="en-US" strike="sngStrike" dirty="0">
                        <a:solidFill>
                          <a:srgbClr val="FF0000"/>
                        </a:solidFill>
                      </a:endParaRPr>
                    </a:p>
                  </a:txBody>
                  <a:tcPr marL="121920" marR="121920" anchor="ctr"/>
                </a:tc>
                <a:tc>
                  <a:txBody>
                    <a:bodyPr/>
                    <a:lstStyle/>
                    <a:p>
                      <a:pPr algn="ctr"/>
                      <a:r>
                        <a:rPr lang="zh-CN" altLang="en-US" strike="sngStrike" dirty="0">
                          <a:solidFill>
                            <a:srgbClr val="FF0000"/>
                          </a:solidFill>
                        </a:rPr>
                        <a:t>二进制整数</a:t>
                      </a:r>
                    </a:p>
                  </a:txBody>
                  <a:tcPr marL="121920" marR="121920" anchor="ctr"/>
                </a:tc>
                <a:tc>
                  <a:txBody>
                    <a:bodyPr/>
                    <a:lstStyle/>
                    <a:p>
                      <a:pPr algn="ctr"/>
                      <a:r>
                        <a:rPr lang="en-US" altLang="zh-CN" dirty="0">
                          <a:solidFill>
                            <a:srgbClr val="FF0000"/>
                          </a:solidFill>
                        </a:rPr>
                        <a:t>%f</a:t>
                      </a:r>
                      <a:r>
                        <a:rPr lang="zh-CN" altLang="en-US" dirty="0">
                          <a:solidFill>
                            <a:srgbClr val="FF0000"/>
                          </a:solidFill>
                        </a:rPr>
                        <a:t>、</a:t>
                      </a:r>
                      <a:r>
                        <a:rPr lang="en-US" altLang="zh-CN" dirty="0">
                          <a:solidFill>
                            <a:srgbClr val="FF0000"/>
                          </a:solidFill>
                        </a:rPr>
                        <a:t>%F</a:t>
                      </a:r>
                      <a:endParaRPr lang="zh-CN" altLang="en-US" dirty="0">
                        <a:solidFill>
                          <a:srgbClr val="FF0000"/>
                        </a:solidFill>
                      </a:endParaRPr>
                    </a:p>
                  </a:txBody>
                  <a:tcPr marL="121920" marR="121920" anchor="ctr"/>
                </a:tc>
                <a:tc>
                  <a:txBody>
                    <a:bodyPr/>
                    <a:lstStyle/>
                    <a:p>
                      <a:pPr algn="ctr"/>
                      <a:r>
                        <a:rPr lang="zh-CN" altLang="en-US" dirty="0">
                          <a:solidFill>
                            <a:srgbClr val="FF0000"/>
                          </a:solidFill>
                        </a:rPr>
                        <a:t>浮点数</a:t>
                      </a:r>
                    </a:p>
                  </a:txBody>
                  <a:tcPr marL="121920" marR="121920" anchor="ctr"/>
                </a:tc>
                <a:extLst>
                  <a:ext uri="{0D108BD9-81ED-4DB2-BD59-A6C34878D82A}">
                    <a16:rowId xmlns:a16="http://schemas.microsoft.com/office/drawing/2014/main" val="10004"/>
                  </a:ext>
                </a:extLst>
              </a:tr>
              <a:tr h="462748">
                <a:tc>
                  <a:txBody>
                    <a:bodyPr/>
                    <a:lstStyle/>
                    <a:p>
                      <a:pPr algn="ctr"/>
                      <a:r>
                        <a:rPr lang="en-US" altLang="zh-CN" dirty="0">
                          <a:solidFill>
                            <a:srgbClr val="FF0000"/>
                          </a:solidFill>
                        </a:rPr>
                        <a:t>%d</a:t>
                      </a:r>
                      <a:endParaRPr lang="zh-CN" altLang="en-US" dirty="0">
                        <a:solidFill>
                          <a:srgbClr val="FF0000"/>
                        </a:solidFill>
                      </a:endParaRPr>
                    </a:p>
                  </a:txBody>
                  <a:tcPr marL="121920" marR="121920" anchor="ctr"/>
                </a:tc>
                <a:tc>
                  <a:txBody>
                    <a:bodyPr/>
                    <a:lstStyle/>
                    <a:p>
                      <a:pPr algn="ctr"/>
                      <a:r>
                        <a:rPr lang="zh-CN" altLang="en-US" dirty="0">
                          <a:solidFill>
                            <a:srgbClr val="FF0000"/>
                          </a:solidFill>
                        </a:rPr>
                        <a:t>十进制整数</a:t>
                      </a:r>
                    </a:p>
                  </a:txBody>
                  <a:tcPr marL="121920" marR="121920" anchor="ctr"/>
                </a:tc>
                <a:tc>
                  <a:txBody>
                    <a:bodyPr/>
                    <a:lstStyle/>
                    <a:p>
                      <a:pPr algn="ctr"/>
                      <a:r>
                        <a:rPr lang="en-US" altLang="zh-CN" dirty="0"/>
                        <a:t>%g</a:t>
                      </a:r>
                      <a:endParaRPr lang="zh-CN" altLang="en-US" dirty="0"/>
                    </a:p>
                  </a:txBody>
                  <a:tcPr marL="121920" marR="121920" anchor="ctr"/>
                </a:tc>
                <a:tc>
                  <a:txBody>
                    <a:bodyPr/>
                    <a:lstStyle/>
                    <a:p>
                      <a:pPr algn="ctr"/>
                      <a:r>
                        <a:rPr lang="zh-CN" altLang="en-US" dirty="0"/>
                        <a:t>指数</a:t>
                      </a:r>
                      <a:r>
                        <a:rPr lang="en-US" altLang="zh-CN" dirty="0"/>
                        <a:t>(e)</a:t>
                      </a:r>
                      <a:r>
                        <a:rPr lang="zh-CN" altLang="en-US" dirty="0"/>
                        <a:t>或浮点数</a:t>
                      </a:r>
                      <a:r>
                        <a:rPr lang="en-US" altLang="zh-CN" dirty="0"/>
                        <a:t>(</a:t>
                      </a:r>
                      <a:r>
                        <a:rPr lang="zh-CN" altLang="en-US" dirty="0"/>
                        <a:t>根据显示长度</a:t>
                      </a:r>
                      <a:r>
                        <a:rPr lang="en-US" altLang="zh-CN" dirty="0"/>
                        <a:t>) </a:t>
                      </a:r>
                      <a:endParaRPr lang="zh-CN" altLang="en-US" dirty="0"/>
                    </a:p>
                  </a:txBody>
                  <a:tcPr marL="121920" marR="121920" anchor="ctr"/>
                </a:tc>
                <a:extLst>
                  <a:ext uri="{0D108BD9-81ED-4DB2-BD59-A6C34878D82A}">
                    <a16:rowId xmlns:a16="http://schemas.microsoft.com/office/drawing/2014/main" val="10005"/>
                  </a:ext>
                </a:extLst>
              </a:tr>
              <a:tr h="462748">
                <a:tc>
                  <a:txBody>
                    <a:bodyPr/>
                    <a:lstStyle/>
                    <a:p>
                      <a:pPr algn="ctr"/>
                      <a:r>
                        <a:rPr lang="en-US" altLang="zh-CN" dirty="0"/>
                        <a:t>%</a:t>
                      </a:r>
                      <a:r>
                        <a:rPr lang="en-US" altLang="zh-CN" dirty="0" err="1"/>
                        <a:t>i</a:t>
                      </a:r>
                      <a:endParaRPr lang="zh-CN" altLang="en-US" dirty="0"/>
                    </a:p>
                  </a:txBody>
                  <a:tcPr marL="121920" marR="121920" anchor="ctr"/>
                </a:tc>
                <a:tc>
                  <a:txBody>
                    <a:bodyPr/>
                    <a:lstStyle/>
                    <a:p>
                      <a:pPr algn="ctr"/>
                      <a:r>
                        <a:rPr lang="zh-CN" altLang="en-US" dirty="0"/>
                        <a:t>十进制整数</a:t>
                      </a:r>
                    </a:p>
                  </a:txBody>
                  <a:tcPr marL="121920" marR="121920" anchor="ctr"/>
                </a:tc>
                <a:tc>
                  <a:txBody>
                    <a:bodyPr/>
                    <a:lstStyle/>
                    <a:p>
                      <a:pPr algn="ctr"/>
                      <a:r>
                        <a:rPr lang="en-US" altLang="zh-CN" dirty="0"/>
                        <a:t>%G</a:t>
                      </a:r>
                      <a:endParaRPr lang="zh-CN" altLang="en-US" dirty="0"/>
                    </a:p>
                  </a:txBody>
                  <a:tcPr marL="121920" marR="121920" anchor="ctr"/>
                </a:tc>
                <a:tc>
                  <a:txBody>
                    <a:bodyPr/>
                    <a:lstStyle/>
                    <a:p>
                      <a:pPr algn="ctr"/>
                      <a:r>
                        <a:rPr lang="zh-CN" altLang="en-US" dirty="0"/>
                        <a:t>指数</a:t>
                      </a:r>
                      <a:r>
                        <a:rPr lang="en-US" altLang="zh-CN" dirty="0"/>
                        <a:t>(E)</a:t>
                      </a:r>
                      <a:r>
                        <a:rPr lang="zh-CN" altLang="en-US" dirty="0"/>
                        <a:t>或浮点数</a:t>
                      </a:r>
                      <a:r>
                        <a:rPr lang="en-US" altLang="zh-CN" dirty="0"/>
                        <a:t>(</a:t>
                      </a:r>
                      <a:r>
                        <a:rPr lang="zh-CN" altLang="en-US" dirty="0"/>
                        <a:t>根据显示长度</a:t>
                      </a:r>
                      <a:r>
                        <a:rPr lang="en-US" altLang="zh-CN" dirty="0"/>
                        <a:t>)</a:t>
                      </a:r>
                      <a:endParaRPr lang="zh-CN" altLang="en-US" dirty="0"/>
                    </a:p>
                  </a:txBody>
                  <a:tcPr marL="121920" marR="121920" anchor="ctr"/>
                </a:tc>
                <a:extLst>
                  <a:ext uri="{0D108BD9-81ED-4DB2-BD59-A6C34878D82A}">
                    <a16:rowId xmlns:a16="http://schemas.microsoft.com/office/drawing/2014/main" val="10006"/>
                  </a:ext>
                </a:extLst>
              </a:tr>
              <a:tr h="462748">
                <a:tc>
                  <a:txBody>
                    <a:bodyPr/>
                    <a:lstStyle/>
                    <a:p>
                      <a:pPr algn="ctr"/>
                      <a:r>
                        <a:rPr lang="en-US" altLang="zh-CN" dirty="0"/>
                        <a:t>%o</a:t>
                      </a:r>
                      <a:endParaRPr lang="zh-CN" altLang="en-US" dirty="0"/>
                    </a:p>
                  </a:txBody>
                  <a:tcPr marL="121920" marR="121920" anchor="ctr"/>
                </a:tc>
                <a:tc>
                  <a:txBody>
                    <a:bodyPr/>
                    <a:lstStyle/>
                    <a:p>
                      <a:pPr algn="ctr"/>
                      <a:r>
                        <a:rPr lang="zh-CN" altLang="en-US" dirty="0"/>
                        <a:t>八进制整数</a:t>
                      </a:r>
                    </a:p>
                  </a:txBody>
                  <a:tcPr marL="121920" marR="121920" anchor="ctr"/>
                </a:tc>
                <a:tc>
                  <a:txBody>
                    <a:bodyPr/>
                    <a:lstStyle/>
                    <a:p>
                      <a:pPr algn="ctr"/>
                      <a:r>
                        <a:rPr lang="en-US" altLang="zh-CN" dirty="0"/>
                        <a:t>%%</a:t>
                      </a:r>
                      <a:endParaRPr lang="zh-CN" altLang="en-US" dirty="0"/>
                    </a:p>
                  </a:txBody>
                  <a:tcPr marL="121920" marR="121920" anchor="ctr"/>
                </a:tc>
                <a:tc>
                  <a:txBody>
                    <a:bodyPr/>
                    <a:lstStyle/>
                    <a:p>
                      <a:pPr algn="ctr"/>
                      <a:r>
                        <a:rPr lang="zh-CN" altLang="en-US" dirty="0"/>
                        <a:t>字符</a:t>
                      </a:r>
                      <a:r>
                        <a:rPr lang="en-US" altLang="zh-CN" dirty="0"/>
                        <a:t>%</a:t>
                      </a:r>
                      <a:endParaRPr lang="zh-CN" altLang="en-US" dirty="0"/>
                    </a:p>
                  </a:txBody>
                  <a:tcPr marL="121920" marR="121920" anchor="ctr"/>
                </a:tc>
                <a:extLst>
                  <a:ext uri="{0D108BD9-81ED-4DB2-BD59-A6C34878D82A}">
                    <a16:rowId xmlns:a16="http://schemas.microsoft.com/office/drawing/2014/main" val="10007"/>
                  </a:ext>
                </a:extLst>
              </a:tr>
            </a:tbl>
          </a:graphicData>
        </a:graphic>
      </p:graphicFrame>
      <p:sp>
        <p:nvSpPr>
          <p:cNvPr id="3" name="灯片编号占位符 2"/>
          <p:cNvSpPr>
            <a:spLocks noGrp="1"/>
          </p:cNvSpPr>
          <p:nvPr>
            <p:ph type="sldNum" sz="quarter" idx="12"/>
          </p:nvPr>
        </p:nvSpPr>
        <p:spPr/>
        <p:txBody>
          <a:bodyPr/>
          <a:lstStyle/>
          <a:p>
            <a:fld id="{1FCCB009-CF97-1F4A-9399-55F1A7A4B45F}" type="slidenum">
              <a:rPr kumimoji="1" lang="zh-CN" altLang="en-US" smtClean="0"/>
              <a:t>10</a:t>
            </a:fld>
            <a:endParaRPr kumimoji="1" lang="zh-CN" altLang="en-US"/>
          </a:p>
        </p:txBody>
      </p:sp>
      <p:sp>
        <p:nvSpPr>
          <p:cNvPr id="4" name="矩形 3"/>
          <p:cNvSpPr/>
          <p:nvPr/>
        </p:nvSpPr>
        <p:spPr>
          <a:xfrm>
            <a:off x="5562600" y="433666"/>
            <a:ext cx="6096000" cy="954107"/>
          </a:xfrm>
          <a:prstGeom prst="rect">
            <a:avLst/>
          </a:prstGeom>
        </p:spPr>
        <p:txBody>
          <a:bodyPr>
            <a:spAutoFit/>
          </a:bodyPr>
          <a:lstStyle/>
          <a:p>
            <a:r>
              <a:rPr lang="zh-CN" altLang="en-US" sz="2800" dirty="0">
                <a:solidFill>
                  <a:srgbClr val="FF0000"/>
                </a:solidFill>
              </a:rPr>
              <a:t>注意：除了%s对应的值是任意类型外，其他格式字符都要求值为相应的类型</a:t>
            </a:r>
          </a:p>
        </p:txBody>
      </p:sp>
    </p:spTree>
    <p:extLst>
      <p:ext uri="{BB962C8B-B14F-4D97-AF65-F5344CB8AC3E}">
        <p14:creationId xmlns:p14="http://schemas.microsoft.com/office/powerpoint/2010/main" val="37268431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Rot="1" noChangeArrowheads="1"/>
          </p:cNvSpPr>
          <p:nvPr>
            <p:ph type="title"/>
          </p:nvPr>
        </p:nvSpPr>
        <p:spPr/>
        <p:txBody>
          <a:bodyPr/>
          <a:lstStyle/>
          <a:p>
            <a:r>
              <a:rPr lang="zh-CN" altLang="en-US" dirty="0">
                <a:latin typeface="宋体" pitchFamily="2" charset="-122"/>
              </a:rPr>
              <a:t>字符串格式化例子</a:t>
            </a:r>
          </a:p>
        </p:txBody>
      </p:sp>
      <p:sp>
        <p:nvSpPr>
          <p:cNvPr id="3" name="灯片编号占位符 2"/>
          <p:cNvSpPr>
            <a:spLocks noGrp="1"/>
          </p:cNvSpPr>
          <p:nvPr>
            <p:ph type="sldNum" sz="quarter" idx="12"/>
          </p:nvPr>
        </p:nvSpPr>
        <p:spPr/>
        <p:txBody>
          <a:bodyPr/>
          <a:lstStyle/>
          <a:p>
            <a:fld id="{1FCCB009-CF97-1F4A-9399-55F1A7A4B45F}" type="slidenum">
              <a:rPr kumimoji="1" lang="zh-CN" altLang="en-US" smtClean="0"/>
              <a:t>11</a:t>
            </a:fld>
            <a:endParaRPr kumimoji="1" lang="zh-CN" altLang="en-US"/>
          </a:p>
        </p:txBody>
      </p:sp>
      <p:sp>
        <p:nvSpPr>
          <p:cNvPr id="5" name="矩形 4"/>
          <p:cNvSpPr/>
          <p:nvPr/>
        </p:nvSpPr>
        <p:spPr>
          <a:xfrm>
            <a:off x="5711456" y="2013432"/>
            <a:ext cx="6096000" cy="4462760"/>
          </a:xfrm>
          <a:prstGeom prst="rect">
            <a:avLst/>
          </a:prstGeom>
          <a:solidFill>
            <a:schemeClr val="accent4">
              <a:lumMod val="20000"/>
              <a:lumOff val="80000"/>
            </a:schemeClr>
          </a:solidFill>
          <a:ln>
            <a:solidFill>
              <a:srgbClr val="002060"/>
            </a:solidFill>
          </a:ln>
        </p:spPr>
        <p:txBody>
          <a:bodyPr>
            <a:spAutoFit/>
          </a:bodyPr>
          <a:lstStyle/>
          <a:p>
            <a:r>
              <a:rPr lang="en-US" altLang="zh-CN" sz="2000" b="1" kern="0" dirty="0">
                <a:solidFill>
                  <a:srgbClr val="000080"/>
                </a:solidFill>
                <a:latin typeface="Courier New" panose="02070309020205020404" pitchFamily="49" charset="0"/>
                <a:ea typeface="宋体" panose="02010600030101010101" pitchFamily="2" charset="-122"/>
              </a:rPr>
              <a:t>&gt;&gt;&gt;</a:t>
            </a:r>
            <a:r>
              <a:rPr lang="en-US" altLang="zh-CN" sz="2000" kern="0" dirty="0">
                <a:solidFill>
                  <a:srgbClr val="000000"/>
                </a:solidFill>
                <a:latin typeface="Courier New" panose="02070309020205020404" pitchFamily="49" charset="0"/>
                <a:ea typeface="宋体" panose="02010600030101010101" pitchFamily="2" charset="-122"/>
              </a:rPr>
              <a:t> </a:t>
            </a:r>
            <a:r>
              <a:rPr lang="en-US" altLang="zh-CN" sz="2000" kern="0" dirty="0">
                <a:solidFill>
                  <a:srgbClr val="808080"/>
                </a:solidFill>
                <a:latin typeface="Courier New" panose="02070309020205020404" pitchFamily="49" charset="0"/>
                <a:ea typeface="宋体" panose="02010600030101010101" pitchFamily="2" charset="-122"/>
              </a:rPr>
              <a:t>"%s"</a:t>
            </a:r>
            <a:r>
              <a:rPr lang="en-US" altLang="zh-CN" sz="2000" kern="0" dirty="0">
                <a:solidFill>
                  <a:srgbClr val="000000"/>
                </a:solidFill>
                <a:latin typeface="Courier New" panose="02070309020205020404" pitchFamily="49" charset="0"/>
                <a:ea typeface="宋体" panose="02010600030101010101" pitchFamily="2" charset="-122"/>
              </a:rPr>
              <a:t> </a:t>
            </a:r>
            <a:r>
              <a:rPr lang="en-US" altLang="zh-CN" sz="2000" b="1" kern="0" dirty="0">
                <a:solidFill>
                  <a:srgbClr val="000080"/>
                </a:solidFill>
                <a:latin typeface="Courier New" panose="02070309020205020404" pitchFamily="49" charset="0"/>
                <a:ea typeface="宋体" panose="02010600030101010101" pitchFamily="2" charset="-122"/>
              </a:rPr>
              <a:t>%</a:t>
            </a:r>
            <a:r>
              <a:rPr lang="en-US" altLang="zh-CN" sz="2000" kern="0" dirty="0">
                <a:solidFill>
                  <a:srgbClr val="000000"/>
                </a:solidFill>
                <a:latin typeface="Courier New" panose="02070309020205020404" pitchFamily="49" charset="0"/>
                <a:ea typeface="宋体" panose="02010600030101010101" pitchFamily="2" charset="-122"/>
              </a:rPr>
              <a:t> </a:t>
            </a:r>
            <a:r>
              <a:rPr lang="en-US" altLang="zh-CN" sz="2000" kern="0" dirty="0">
                <a:solidFill>
                  <a:srgbClr val="FF0000"/>
                </a:solidFill>
                <a:latin typeface="Courier New" panose="02070309020205020404" pitchFamily="49" charset="0"/>
                <a:ea typeface="宋体" panose="02010600030101010101" pitchFamily="2" charset="-122"/>
              </a:rPr>
              <a:t>65</a:t>
            </a:r>
            <a:endParaRPr lang="zh-CN" altLang="zh-CN" sz="2400" kern="100" dirty="0">
              <a:latin typeface="Times New Roman" panose="02020603050405020304" pitchFamily="18" charset="0"/>
              <a:ea typeface="宋体" panose="02010600030101010101" pitchFamily="2" charset="-122"/>
            </a:endParaRPr>
          </a:p>
          <a:p>
            <a:r>
              <a:rPr lang="en-US" altLang="zh-CN" sz="2000" kern="0" dirty="0">
                <a:solidFill>
                  <a:srgbClr val="808080"/>
                </a:solidFill>
                <a:latin typeface="Courier New" panose="02070309020205020404" pitchFamily="49" charset="0"/>
                <a:ea typeface="宋体" panose="02010600030101010101" pitchFamily="2" charset="-122"/>
              </a:rPr>
              <a:t>"65"</a:t>
            </a:r>
          </a:p>
          <a:p>
            <a:r>
              <a:rPr lang="en-US" altLang="zh-CN" sz="2000" b="1" kern="0" dirty="0">
                <a:solidFill>
                  <a:srgbClr val="000080"/>
                </a:solidFill>
                <a:latin typeface="Courier New" panose="02070309020205020404" pitchFamily="49" charset="0"/>
                <a:ea typeface="宋体" panose="02010600030101010101" pitchFamily="2" charset="-122"/>
              </a:rPr>
              <a:t>&gt;&gt;&gt;</a:t>
            </a:r>
            <a:r>
              <a:rPr lang="en-US" altLang="zh-CN" sz="2000" kern="0" dirty="0">
                <a:solidFill>
                  <a:srgbClr val="000000"/>
                </a:solidFill>
                <a:latin typeface="Courier New" panose="02070309020205020404" pitchFamily="49" charset="0"/>
                <a:ea typeface="宋体" panose="02010600030101010101" pitchFamily="2" charset="-122"/>
              </a:rPr>
              <a:t> </a:t>
            </a:r>
            <a:r>
              <a:rPr lang="en-US" altLang="zh-CN" sz="2000" kern="0" dirty="0">
                <a:solidFill>
                  <a:srgbClr val="808080"/>
                </a:solidFill>
                <a:latin typeface="Courier New" panose="02070309020205020404" pitchFamily="49" charset="0"/>
                <a:ea typeface="宋体" panose="02010600030101010101" pitchFamily="2" charset="-122"/>
              </a:rPr>
              <a:t>"%10s"</a:t>
            </a:r>
            <a:r>
              <a:rPr lang="en-US" altLang="zh-CN" sz="2000" kern="0" dirty="0">
                <a:solidFill>
                  <a:srgbClr val="000000"/>
                </a:solidFill>
                <a:latin typeface="Courier New" panose="02070309020205020404" pitchFamily="49" charset="0"/>
                <a:ea typeface="宋体" panose="02010600030101010101" pitchFamily="2" charset="-122"/>
              </a:rPr>
              <a:t> </a:t>
            </a:r>
            <a:r>
              <a:rPr lang="en-US" altLang="zh-CN" sz="2000" b="1" kern="0" dirty="0">
                <a:solidFill>
                  <a:srgbClr val="000080"/>
                </a:solidFill>
                <a:latin typeface="Courier New" panose="02070309020205020404" pitchFamily="49" charset="0"/>
                <a:ea typeface="宋体" panose="02010600030101010101" pitchFamily="2" charset="-122"/>
              </a:rPr>
              <a:t>%</a:t>
            </a:r>
            <a:r>
              <a:rPr lang="en-US" altLang="zh-CN" sz="2000" kern="0" dirty="0">
                <a:solidFill>
                  <a:srgbClr val="000000"/>
                </a:solidFill>
                <a:latin typeface="Courier New" panose="02070309020205020404" pitchFamily="49" charset="0"/>
                <a:ea typeface="宋体" panose="02010600030101010101" pitchFamily="2" charset="-122"/>
              </a:rPr>
              <a:t> </a:t>
            </a:r>
            <a:r>
              <a:rPr lang="en-US" altLang="zh-CN" sz="2000" kern="0" dirty="0">
                <a:solidFill>
                  <a:srgbClr val="FF0000"/>
                </a:solidFill>
                <a:latin typeface="Courier New" panose="02070309020205020404" pitchFamily="49" charset="0"/>
                <a:ea typeface="宋体" panose="02010600030101010101" pitchFamily="2" charset="-122"/>
              </a:rPr>
              <a:t>65</a:t>
            </a:r>
          </a:p>
          <a:p>
            <a:r>
              <a:rPr lang="en-US" altLang="zh-CN" sz="2000" kern="0" dirty="0">
                <a:solidFill>
                  <a:srgbClr val="808080"/>
                </a:solidFill>
                <a:latin typeface="Courier New" panose="02070309020205020404" pitchFamily="49" charset="0"/>
                <a:ea typeface="宋体" panose="02010600030101010101" pitchFamily="2" charset="-122"/>
              </a:rPr>
              <a:t>"        65"</a:t>
            </a:r>
            <a:endParaRPr lang="zh-CN" altLang="zh-CN" sz="2000" kern="0" dirty="0">
              <a:solidFill>
                <a:srgbClr val="808080"/>
              </a:solidFill>
              <a:latin typeface="Courier New" panose="02070309020205020404" pitchFamily="49" charset="0"/>
              <a:ea typeface="宋体" panose="02010600030101010101" pitchFamily="2" charset="-122"/>
            </a:endParaRPr>
          </a:p>
          <a:p>
            <a:r>
              <a:rPr lang="en-US" altLang="zh-CN" sz="2000" b="1" kern="0" dirty="0">
                <a:solidFill>
                  <a:srgbClr val="000080"/>
                </a:solidFill>
                <a:latin typeface="Courier New" panose="02070309020205020404" pitchFamily="49" charset="0"/>
                <a:ea typeface="宋体" panose="02010600030101010101" pitchFamily="2" charset="-122"/>
              </a:rPr>
              <a:t>&gt;&gt;&gt;</a:t>
            </a:r>
            <a:r>
              <a:rPr lang="en-US" altLang="zh-CN" sz="2000" kern="0" dirty="0">
                <a:solidFill>
                  <a:srgbClr val="000000"/>
                </a:solidFill>
                <a:latin typeface="Courier New" panose="02070309020205020404" pitchFamily="49" charset="0"/>
                <a:ea typeface="宋体" panose="02010600030101010101" pitchFamily="2" charset="-122"/>
              </a:rPr>
              <a:t> </a:t>
            </a:r>
            <a:r>
              <a:rPr lang="en-US" altLang="zh-CN" sz="2000" kern="0" dirty="0">
                <a:solidFill>
                  <a:srgbClr val="808080"/>
                </a:solidFill>
                <a:latin typeface="Courier New" panose="02070309020205020404" pitchFamily="49" charset="0"/>
                <a:ea typeface="宋体" panose="02010600030101010101" pitchFamily="2" charset="-122"/>
              </a:rPr>
              <a:t>"%s"</a:t>
            </a:r>
            <a:r>
              <a:rPr lang="en-US" altLang="zh-CN" sz="2000" kern="0" dirty="0">
                <a:solidFill>
                  <a:srgbClr val="000000"/>
                </a:solidFill>
                <a:latin typeface="Courier New" panose="02070309020205020404" pitchFamily="49" charset="0"/>
                <a:ea typeface="宋体" panose="02010600030101010101" pitchFamily="2" charset="-122"/>
              </a:rPr>
              <a:t> </a:t>
            </a:r>
            <a:r>
              <a:rPr lang="en-US" altLang="zh-CN" sz="2000" b="1" kern="0" dirty="0">
                <a:solidFill>
                  <a:srgbClr val="000080"/>
                </a:solidFill>
                <a:latin typeface="Courier New" panose="02070309020205020404" pitchFamily="49" charset="0"/>
                <a:ea typeface="宋体" panose="02010600030101010101" pitchFamily="2" charset="-122"/>
              </a:rPr>
              <a:t>%</a:t>
            </a:r>
            <a:r>
              <a:rPr lang="en-US" altLang="zh-CN" sz="2000" kern="0" dirty="0">
                <a:solidFill>
                  <a:srgbClr val="000000"/>
                </a:solidFill>
                <a:latin typeface="Courier New" panose="02070309020205020404" pitchFamily="49" charset="0"/>
                <a:ea typeface="宋体" panose="02010600030101010101" pitchFamily="2" charset="-122"/>
              </a:rPr>
              <a:t> </a:t>
            </a:r>
            <a:r>
              <a:rPr lang="en-US" altLang="zh-CN" sz="2000" kern="0" dirty="0">
                <a:solidFill>
                  <a:srgbClr val="FF0000"/>
                </a:solidFill>
                <a:latin typeface="Courier New" panose="02070309020205020404" pitchFamily="49" charset="0"/>
                <a:ea typeface="宋体" panose="02010600030101010101" pitchFamily="2" charset="-122"/>
              </a:rPr>
              <a:t>65333</a:t>
            </a:r>
            <a:endParaRPr lang="zh-CN" altLang="zh-CN" sz="2400" kern="100" dirty="0">
              <a:latin typeface="Times New Roman" panose="02020603050405020304" pitchFamily="18" charset="0"/>
              <a:ea typeface="宋体" panose="02010600030101010101" pitchFamily="2" charset="-122"/>
            </a:endParaRPr>
          </a:p>
          <a:p>
            <a:r>
              <a:rPr lang="en-US" altLang="zh-CN" sz="2000" kern="0" dirty="0">
                <a:solidFill>
                  <a:srgbClr val="808080"/>
                </a:solidFill>
                <a:latin typeface="Courier New" panose="02070309020205020404" pitchFamily="49" charset="0"/>
                <a:ea typeface="宋体" panose="02010600030101010101" pitchFamily="2" charset="-122"/>
              </a:rPr>
              <a:t>"65333"</a:t>
            </a:r>
            <a:endParaRPr lang="zh-CN" altLang="zh-CN" sz="2400" kern="100" dirty="0">
              <a:latin typeface="Times New Roman" panose="02020603050405020304" pitchFamily="18" charset="0"/>
              <a:ea typeface="宋体" panose="02010600030101010101" pitchFamily="2" charset="-122"/>
            </a:endParaRPr>
          </a:p>
          <a:p>
            <a:r>
              <a:rPr lang="en-US" altLang="zh-CN" sz="2000" kern="0" dirty="0">
                <a:solidFill>
                  <a:srgbClr val="000000"/>
                </a:solidFill>
                <a:latin typeface="Courier New" panose="02070309020205020404" pitchFamily="49" charset="0"/>
                <a:ea typeface="宋体" panose="02010600030101010101" pitchFamily="2" charset="-122"/>
              </a:rPr>
              <a:t> </a:t>
            </a:r>
            <a:endParaRPr lang="zh-CN" altLang="zh-CN" sz="2400" kern="100" dirty="0">
              <a:latin typeface="Times New Roman" panose="02020603050405020304" pitchFamily="18" charset="0"/>
              <a:ea typeface="宋体" panose="02010600030101010101" pitchFamily="2" charset="-122"/>
            </a:endParaRPr>
          </a:p>
          <a:p>
            <a:r>
              <a:rPr lang="en-US" altLang="zh-CN" sz="2000" b="1" kern="0" dirty="0">
                <a:solidFill>
                  <a:srgbClr val="000080"/>
                </a:solidFill>
                <a:latin typeface="Courier New" panose="02070309020205020404" pitchFamily="49" charset="0"/>
                <a:ea typeface="宋体" panose="02010600030101010101" pitchFamily="2" charset="-122"/>
              </a:rPr>
              <a:t>&gt;&gt;&gt;</a:t>
            </a:r>
            <a:r>
              <a:rPr lang="en-US" altLang="zh-CN" sz="2000" kern="0" dirty="0">
                <a:solidFill>
                  <a:srgbClr val="000000"/>
                </a:solidFill>
                <a:latin typeface="Courier New" panose="02070309020205020404" pitchFamily="49" charset="0"/>
                <a:ea typeface="宋体" panose="02010600030101010101" pitchFamily="2" charset="-122"/>
              </a:rPr>
              <a:t> </a:t>
            </a:r>
            <a:r>
              <a:rPr lang="en-US" altLang="zh-CN" sz="2000" kern="0" dirty="0">
                <a:solidFill>
                  <a:srgbClr val="808080"/>
                </a:solidFill>
                <a:latin typeface="Courier New" panose="02070309020205020404" pitchFamily="49" charset="0"/>
                <a:ea typeface="宋体" panose="02010600030101010101" pitchFamily="2" charset="-122"/>
              </a:rPr>
              <a:t>"%d"</a:t>
            </a:r>
            <a:r>
              <a:rPr lang="en-US" altLang="zh-CN" sz="2000" kern="0" dirty="0">
                <a:solidFill>
                  <a:srgbClr val="000000"/>
                </a:solidFill>
                <a:latin typeface="Courier New" panose="02070309020205020404" pitchFamily="49" charset="0"/>
                <a:ea typeface="宋体" panose="02010600030101010101" pitchFamily="2" charset="-122"/>
              </a:rPr>
              <a:t> </a:t>
            </a:r>
            <a:r>
              <a:rPr lang="en-US" altLang="zh-CN" sz="2000" b="1" kern="0" dirty="0">
                <a:solidFill>
                  <a:srgbClr val="000080"/>
                </a:solidFill>
                <a:latin typeface="Courier New" panose="02070309020205020404" pitchFamily="49" charset="0"/>
                <a:ea typeface="宋体" panose="02010600030101010101" pitchFamily="2" charset="-122"/>
              </a:rPr>
              <a:t>%</a:t>
            </a:r>
            <a:r>
              <a:rPr lang="en-US" altLang="zh-CN" sz="2000" kern="0" dirty="0">
                <a:solidFill>
                  <a:srgbClr val="000000"/>
                </a:solidFill>
                <a:latin typeface="Courier New" panose="02070309020205020404" pitchFamily="49" charset="0"/>
                <a:ea typeface="宋体" panose="02010600030101010101" pitchFamily="2" charset="-122"/>
              </a:rPr>
              <a:t> </a:t>
            </a:r>
            <a:r>
              <a:rPr lang="en-US" altLang="zh-CN" sz="2000" kern="0" dirty="0">
                <a:solidFill>
                  <a:srgbClr val="808080"/>
                </a:solidFill>
                <a:latin typeface="Courier New" panose="02070309020205020404" pitchFamily="49" charset="0"/>
                <a:ea typeface="宋体" panose="02010600030101010101" pitchFamily="2" charset="-122"/>
              </a:rPr>
              <a:t>"555"</a:t>
            </a:r>
            <a:endParaRPr lang="zh-CN" altLang="zh-CN" sz="2400" kern="100" dirty="0">
              <a:latin typeface="Times New Roman" panose="02020603050405020304" pitchFamily="18" charset="0"/>
              <a:ea typeface="宋体" panose="02010600030101010101" pitchFamily="2" charset="-122"/>
            </a:endParaRPr>
          </a:p>
          <a:p>
            <a:r>
              <a:rPr lang="en-US" altLang="zh-CN" sz="2000" kern="0" dirty="0" err="1">
                <a:solidFill>
                  <a:srgbClr val="000000"/>
                </a:solidFill>
                <a:latin typeface="Courier New" panose="02070309020205020404" pitchFamily="49" charset="0"/>
                <a:ea typeface="宋体" panose="02010600030101010101" pitchFamily="2" charset="-122"/>
              </a:rPr>
              <a:t>Traceback</a:t>
            </a:r>
            <a:r>
              <a:rPr lang="en-US" altLang="zh-CN" sz="2000" kern="0" dirty="0">
                <a:solidFill>
                  <a:srgbClr val="000000"/>
                </a:solidFill>
                <a:latin typeface="Courier New" panose="02070309020205020404" pitchFamily="49" charset="0"/>
                <a:ea typeface="宋体" panose="02010600030101010101" pitchFamily="2" charset="-122"/>
              </a:rPr>
              <a:t> </a:t>
            </a:r>
            <a:r>
              <a:rPr lang="en-US" altLang="zh-CN" sz="2000" b="1" kern="0" dirty="0">
                <a:solidFill>
                  <a:srgbClr val="000080"/>
                </a:solidFill>
                <a:latin typeface="Courier New" panose="02070309020205020404" pitchFamily="49" charset="0"/>
                <a:ea typeface="宋体" panose="02010600030101010101" pitchFamily="2" charset="-122"/>
              </a:rPr>
              <a:t>(</a:t>
            </a:r>
            <a:r>
              <a:rPr lang="en-US" altLang="zh-CN" sz="2000" kern="0" dirty="0">
                <a:solidFill>
                  <a:srgbClr val="000000"/>
                </a:solidFill>
                <a:latin typeface="Courier New" panose="02070309020205020404" pitchFamily="49" charset="0"/>
                <a:ea typeface="宋体" panose="02010600030101010101" pitchFamily="2" charset="-122"/>
              </a:rPr>
              <a:t>most recent call last</a:t>
            </a:r>
            <a:r>
              <a:rPr lang="en-US" altLang="zh-CN" sz="2000" b="1" kern="0" dirty="0">
                <a:solidFill>
                  <a:srgbClr val="000080"/>
                </a:solidFill>
                <a:latin typeface="Courier New" panose="02070309020205020404" pitchFamily="49" charset="0"/>
                <a:ea typeface="宋体" panose="02010600030101010101" pitchFamily="2" charset="-122"/>
              </a:rPr>
              <a:t>):</a:t>
            </a:r>
            <a:endParaRPr lang="zh-CN" altLang="zh-CN" sz="2400" kern="100" dirty="0">
              <a:latin typeface="Times New Roman" panose="02020603050405020304" pitchFamily="18" charset="0"/>
              <a:ea typeface="宋体" panose="02010600030101010101" pitchFamily="2" charset="-122"/>
            </a:endParaRPr>
          </a:p>
          <a:p>
            <a:r>
              <a:rPr lang="en-US" altLang="zh-CN" sz="2000" kern="0" dirty="0">
                <a:solidFill>
                  <a:srgbClr val="000000"/>
                </a:solidFill>
                <a:latin typeface="Courier New" panose="02070309020205020404" pitchFamily="49" charset="0"/>
                <a:ea typeface="宋体" panose="02010600030101010101" pitchFamily="2" charset="-122"/>
              </a:rPr>
              <a:t>  File </a:t>
            </a:r>
            <a:r>
              <a:rPr lang="en-US" altLang="zh-CN" sz="2000" kern="0" dirty="0">
                <a:solidFill>
                  <a:srgbClr val="808080"/>
                </a:solidFill>
                <a:latin typeface="Courier New" panose="02070309020205020404" pitchFamily="49" charset="0"/>
                <a:ea typeface="宋体" panose="02010600030101010101" pitchFamily="2" charset="-122"/>
              </a:rPr>
              <a:t>"&lt;pyshell#19&gt;"</a:t>
            </a:r>
            <a:r>
              <a:rPr lang="en-US" altLang="zh-CN" sz="2000" b="1" kern="0" dirty="0">
                <a:solidFill>
                  <a:srgbClr val="000080"/>
                </a:solidFill>
                <a:latin typeface="Courier New" panose="02070309020205020404" pitchFamily="49" charset="0"/>
                <a:ea typeface="宋体" panose="02010600030101010101" pitchFamily="2" charset="-122"/>
              </a:rPr>
              <a:t>,</a:t>
            </a:r>
            <a:r>
              <a:rPr lang="en-US" altLang="zh-CN" sz="2000" kern="0" dirty="0">
                <a:solidFill>
                  <a:srgbClr val="000000"/>
                </a:solidFill>
                <a:latin typeface="Courier New" panose="02070309020205020404" pitchFamily="49" charset="0"/>
                <a:ea typeface="宋体" panose="02010600030101010101" pitchFamily="2" charset="-122"/>
              </a:rPr>
              <a:t> line </a:t>
            </a:r>
            <a:r>
              <a:rPr lang="en-US" altLang="zh-CN" sz="2000" kern="0" dirty="0">
                <a:solidFill>
                  <a:srgbClr val="FF0000"/>
                </a:solidFill>
                <a:latin typeface="Courier New" panose="02070309020205020404" pitchFamily="49" charset="0"/>
                <a:ea typeface="宋体" panose="02010600030101010101" pitchFamily="2" charset="-122"/>
              </a:rPr>
              <a:t>1</a:t>
            </a:r>
            <a:r>
              <a:rPr lang="en-US" altLang="zh-CN" sz="2000" b="1" kern="0" dirty="0">
                <a:solidFill>
                  <a:srgbClr val="000080"/>
                </a:solidFill>
                <a:latin typeface="Courier New" panose="02070309020205020404" pitchFamily="49" charset="0"/>
                <a:ea typeface="宋体" panose="02010600030101010101" pitchFamily="2" charset="-122"/>
              </a:rPr>
              <a:t>,</a:t>
            </a:r>
            <a:r>
              <a:rPr lang="en-US" altLang="zh-CN" sz="2000" kern="0" dirty="0">
                <a:solidFill>
                  <a:srgbClr val="000000"/>
                </a:solidFill>
                <a:latin typeface="Courier New" panose="02070309020205020404" pitchFamily="49" charset="0"/>
                <a:ea typeface="宋体" panose="02010600030101010101" pitchFamily="2" charset="-122"/>
              </a:rPr>
              <a:t> </a:t>
            </a:r>
            <a:r>
              <a:rPr lang="en-US" altLang="zh-CN" sz="2000" b="1" kern="0" dirty="0">
                <a:solidFill>
                  <a:srgbClr val="0000FF"/>
                </a:solidFill>
                <a:latin typeface="Courier New" panose="02070309020205020404" pitchFamily="49" charset="0"/>
                <a:ea typeface="宋体" panose="02010600030101010101" pitchFamily="2" charset="-122"/>
              </a:rPr>
              <a:t>in</a:t>
            </a:r>
            <a:r>
              <a:rPr lang="en-US" altLang="zh-CN" sz="2000" kern="0" dirty="0">
                <a:solidFill>
                  <a:srgbClr val="000000"/>
                </a:solidFill>
                <a:latin typeface="Courier New" panose="02070309020205020404" pitchFamily="49" charset="0"/>
                <a:ea typeface="宋体" panose="02010600030101010101" pitchFamily="2" charset="-122"/>
              </a:rPr>
              <a:t> </a:t>
            </a:r>
            <a:r>
              <a:rPr lang="en-US" altLang="zh-CN" sz="2000" b="1" kern="0" dirty="0">
                <a:solidFill>
                  <a:srgbClr val="000080"/>
                </a:solidFill>
                <a:latin typeface="Courier New" panose="02070309020205020404" pitchFamily="49" charset="0"/>
                <a:ea typeface="宋体" panose="02010600030101010101" pitchFamily="2" charset="-122"/>
              </a:rPr>
              <a:t>&lt;</a:t>
            </a:r>
            <a:r>
              <a:rPr lang="en-US" altLang="zh-CN" sz="2000" kern="0" dirty="0">
                <a:solidFill>
                  <a:srgbClr val="000000"/>
                </a:solidFill>
                <a:latin typeface="Courier New" panose="02070309020205020404" pitchFamily="49" charset="0"/>
                <a:ea typeface="宋体" panose="02010600030101010101" pitchFamily="2" charset="-122"/>
              </a:rPr>
              <a:t>module</a:t>
            </a:r>
            <a:r>
              <a:rPr lang="en-US" altLang="zh-CN" sz="2000" b="1" kern="0" dirty="0">
                <a:solidFill>
                  <a:srgbClr val="000080"/>
                </a:solidFill>
                <a:latin typeface="Courier New" panose="02070309020205020404" pitchFamily="49" charset="0"/>
                <a:ea typeface="宋体" panose="02010600030101010101" pitchFamily="2" charset="-122"/>
              </a:rPr>
              <a:t>&gt;</a:t>
            </a:r>
            <a:endParaRPr lang="zh-CN" altLang="zh-CN" sz="2400" kern="100" dirty="0">
              <a:latin typeface="Times New Roman" panose="02020603050405020304" pitchFamily="18" charset="0"/>
              <a:ea typeface="宋体" panose="02010600030101010101" pitchFamily="2" charset="-122"/>
            </a:endParaRPr>
          </a:p>
          <a:p>
            <a:r>
              <a:rPr lang="en-US" altLang="zh-CN" sz="2000" kern="0" dirty="0">
                <a:solidFill>
                  <a:srgbClr val="000000"/>
                </a:solidFill>
                <a:latin typeface="Courier New" panose="02070309020205020404" pitchFamily="49" charset="0"/>
                <a:ea typeface="宋体" panose="02010600030101010101" pitchFamily="2" charset="-122"/>
              </a:rPr>
              <a:t>    </a:t>
            </a:r>
            <a:r>
              <a:rPr lang="en-US" altLang="zh-CN" sz="2000" kern="0" dirty="0">
                <a:solidFill>
                  <a:srgbClr val="808080"/>
                </a:solidFill>
                <a:latin typeface="Courier New" panose="02070309020205020404" pitchFamily="49" charset="0"/>
                <a:ea typeface="宋体" panose="02010600030101010101" pitchFamily="2" charset="-122"/>
              </a:rPr>
              <a:t>"%d"</a:t>
            </a:r>
            <a:r>
              <a:rPr lang="en-US" altLang="zh-CN" sz="2000" b="1" kern="0" dirty="0">
                <a:solidFill>
                  <a:srgbClr val="000080"/>
                </a:solidFill>
                <a:latin typeface="Courier New" panose="02070309020205020404" pitchFamily="49" charset="0"/>
                <a:ea typeface="宋体" panose="02010600030101010101" pitchFamily="2" charset="-122"/>
              </a:rPr>
              <a:t>%</a:t>
            </a:r>
            <a:r>
              <a:rPr lang="en-US" altLang="zh-CN" sz="2000" kern="0" dirty="0">
                <a:solidFill>
                  <a:srgbClr val="808080"/>
                </a:solidFill>
                <a:latin typeface="Courier New" panose="02070309020205020404" pitchFamily="49" charset="0"/>
                <a:ea typeface="宋体" panose="02010600030101010101" pitchFamily="2" charset="-122"/>
              </a:rPr>
              <a:t>"555"</a:t>
            </a:r>
            <a:endParaRPr lang="zh-CN" altLang="zh-CN" sz="2400" kern="100" dirty="0">
              <a:latin typeface="Times New Roman" panose="02020603050405020304" pitchFamily="18" charset="0"/>
              <a:ea typeface="宋体" panose="02010600030101010101" pitchFamily="2" charset="-122"/>
            </a:endParaRPr>
          </a:p>
          <a:p>
            <a:r>
              <a:rPr lang="en-US" altLang="zh-CN" sz="2000" kern="0" dirty="0" err="1">
                <a:solidFill>
                  <a:srgbClr val="FF0000"/>
                </a:solidFill>
                <a:latin typeface="Courier New" panose="02070309020205020404" pitchFamily="49" charset="0"/>
                <a:ea typeface="宋体" panose="02010600030101010101" pitchFamily="2" charset="-122"/>
              </a:rPr>
              <a:t>TypeError</a:t>
            </a:r>
            <a:r>
              <a:rPr lang="en-US" altLang="zh-CN" sz="2000" b="1" kern="0" dirty="0">
                <a:solidFill>
                  <a:srgbClr val="FF0000"/>
                </a:solidFill>
                <a:latin typeface="Courier New" panose="02070309020205020404" pitchFamily="49" charset="0"/>
                <a:ea typeface="宋体" panose="02010600030101010101" pitchFamily="2" charset="-122"/>
              </a:rPr>
              <a:t>:</a:t>
            </a:r>
            <a:r>
              <a:rPr lang="en-US" altLang="zh-CN" sz="2000" kern="0" dirty="0">
                <a:solidFill>
                  <a:srgbClr val="FF0000"/>
                </a:solidFill>
                <a:latin typeface="Courier New" panose="02070309020205020404" pitchFamily="49" charset="0"/>
                <a:ea typeface="宋体" panose="02010600030101010101" pitchFamily="2" charset="-122"/>
              </a:rPr>
              <a:t> </a:t>
            </a:r>
            <a:r>
              <a:rPr lang="en-US" altLang="zh-CN" sz="2000" b="1" kern="0" dirty="0">
                <a:solidFill>
                  <a:srgbClr val="FF0000"/>
                </a:solidFill>
                <a:latin typeface="Courier New" panose="02070309020205020404" pitchFamily="49" charset="0"/>
                <a:ea typeface="宋体" panose="02010600030101010101" pitchFamily="2" charset="-122"/>
              </a:rPr>
              <a:t>%</a:t>
            </a:r>
            <a:r>
              <a:rPr lang="en-US" altLang="zh-CN" sz="2000" kern="0" dirty="0">
                <a:solidFill>
                  <a:srgbClr val="FF0000"/>
                </a:solidFill>
                <a:latin typeface="Courier New" panose="02070309020205020404" pitchFamily="49" charset="0"/>
                <a:ea typeface="宋体" panose="02010600030101010101" pitchFamily="2" charset="-122"/>
              </a:rPr>
              <a:t>d format</a:t>
            </a:r>
            <a:r>
              <a:rPr lang="en-US" altLang="zh-CN" sz="2000" b="1" kern="0" dirty="0">
                <a:solidFill>
                  <a:srgbClr val="FF0000"/>
                </a:solidFill>
                <a:latin typeface="Courier New" panose="02070309020205020404" pitchFamily="49" charset="0"/>
                <a:ea typeface="宋体" panose="02010600030101010101" pitchFamily="2" charset="-122"/>
              </a:rPr>
              <a:t>:</a:t>
            </a:r>
            <a:r>
              <a:rPr lang="en-US" altLang="zh-CN" sz="2000" kern="0" dirty="0">
                <a:solidFill>
                  <a:srgbClr val="FF0000"/>
                </a:solidFill>
                <a:latin typeface="Courier New" panose="02070309020205020404" pitchFamily="49" charset="0"/>
                <a:ea typeface="宋体" panose="02010600030101010101" pitchFamily="2" charset="-122"/>
              </a:rPr>
              <a:t> </a:t>
            </a:r>
            <a:r>
              <a:rPr lang="en-US" altLang="zh-CN" sz="2000" kern="0" dirty="0">
                <a:solidFill>
                  <a:srgbClr val="000000"/>
                </a:solidFill>
                <a:latin typeface="Courier New" panose="02070309020205020404" pitchFamily="49" charset="0"/>
                <a:ea typeface="宋体" panose="02010600030101010101" pitchFamily="2" charset="-122"/>
              </a:rPr>
              <a:t>a number </a:t>
            </a:r>
            <a:r>
              <a:rPr lang="en-US" altLang="zh-CN" sz="2000" b="1" kern="0" dirty="0">
                <a:solidFill>
                  <a:srgbClr val="0000FF"/>
                </a:solidFill>
                <a:latin typeface="Courier New" panose="02070309020205020404" pitchFamily="49" charset="0"/>
                <a:ea typeface="宋体" panose="02010600030101010101" pitchFamily="2" charset="-122"/>
              </a:rPr>
              <a:t>is</a:t>
            </a:r>
            <a:r>
              <a:rPr lang="en-US" altLang="zh-CN" sz="2000" kern="0" dirty="0">
                <a:solidFill>
                  <a:srgbClr val="000000"/>
                </a:solidFill>
                <a:latin typeface="Courier New" panose="02070309020205020404" pitchFamily="49" charset="0"/>
                <a:ea typeface="宋体" panose="02010600030101010101" pitchFamily="2" charset="-122"/>
              </a:rPr>
              <a:t> required</a:t>
            </a:r>
            <a:r>
              <a:rPr lang="en-US" altLang="zh-CN" sz="2000" b="1" kern="0" dirty="0">
                <a:solidFill>
                  <a:srgbClr val="000080"/>
                </a:solidFill>
                <a:latin typeface="Courier New" panose="02070309020205020404" pitchFamily="49" charset="0"/>
                <a:ea typeface="宋体" panose="02010600030101010101" pitchFamily="2" charset="-122"/>
              </a:rPr>
              <a:t>,</a:t>
            </a:r>
            <a:r>
              <a:rPr lang="en-US" altLang="zh-CN" sz="2000" kern="0" dirty="0">
                <a:solidFill>
                  <a:srgbClr val="000000"/>
                </a:solidFill>
                <a:latin typeface="Courier New" panose="02070309020205020404" pitchFamily="49" charset="0"/>
                <a:ea typeface="宋体" panose="02010600030101010101" pitchFamily="2" charset="-122"/>
              </a:rPr>
              <a:t> </a:t>
            </a:r>
            <a:r>
              <a:rPr lang="en-US" altLang="zh-CN" sz="2000" b="1" kern="0" dirty="0">
                <a:solidFill>
                  <a:srgbClr val="0000FF"/>
                </a:solidFill>
                <a:latin typeface="Courier New" panose="02070309020205020404" pitchFamily="49" charset="0"/>
                <a:ea typeface="宋体" panose="02010600030101010101" pitchFamily="2" charset="-122"/>
              </a:rPr>
              <a:t>not</a:t>
            </a:r>
            <a:r>
              <a:rPr lang="en-US" altLang="zh-CN" sz="2000" kern="0" dirty="0">
                <a:solidFill>
                  <a:srgbClr val="000000"/>
                </a:solidFill>
                <a:latin typeface="Courier New" panose="02070309020205020404" pitchFamily="49" charset="0"/>
                <a:ea typeface="宋体" panose="02010600030101010101" pitchFamily="2" charset="-122"/>
              </a:rPr>
              <a:t> </a:t>
            </a:r>
            <a:r>
              <a:rPr lang="en-US" altLang="zh-CN" sz="2000" kern="0" dirty="0" err="1">
                <a:solidFill>
                  <a:srgbClr val="000000"/>
                </a:solidFill>
                <a:latin typeface="Courier New" panose="02070309020205020404" pitchFamily="49" charset="0"/>
                <a:ea typeface="宋体" panose="02010600030101010101" pitchFamily="2" charset="-122"/>
              </a:rPr>
              <a:t>str</a:t>
            </a:r>
            <a:endParaRPr lang="zh-CN" altLang="zh-CN" sz="2400" kern="100" dirty="0">
              <a:effectLst/>
              <a:latin typeface="Times New Roman" panose="02020603050405020304" pitchFamily="18" charset="0"/>
              <a:ea typeface="宋体" panose="02010600030101010101" pitchFamily="2" charset="-122"/>
            </a:endParaRPr>
          </a:p>
        </p:txBody>
      </p:sp>
      <p:sp>
        <p:nvSpPr>
          <p:cNvPr id="8" name="矩形 7"/>
          <p:cNvSpPr/>
          <p:nvPr/>
        </p:nvSpPr>
        <p:spPr>
          <a:xfrm>
            <a:off x="538716" y="2003260"/>
            <a:ext cx="4777563" cy="3785652"/>
          </a:xfrm>
          <a:prstGeom prst="rect">
            <a:avLst/>
          </a:prstGeom>
          <a:solidFill>
            <a:schemeClr val="accent4">
              <a:lumMod val="20000"/>
              <a:lumOff val="80000"/>
            </a:schemeClr>
          </a:solidFill>
          <a:ln>
            <a:solidFill>
              <a:srgbClr val="002060"/>
            </a:solidFill>
          </a:ln>
        </p:spPr>
        <p:txBody>
          <a:bodyPr wrap="square">
            <a:spAutoFit/>
          </a:bodyPr>
          <a:lstStyle/>
          <a:p>
            <a:r>
              <a:rPr lang="en-US" altLang="zh-CN" sz="2000" b="1" kern="0" dirty="0">
                <a:solidFill>
                  <a:srgbClr val="000080"/>
                </a:solidFill>
                <a:latin typeface="Courier New" panose="02070309020205020404" pitchFamily="49" charset="0"/>
                <a:ea typeface="宋体" panose="02010600030101010101" pitchFamily="2" charset="-122"/>
              </a:rPr>
              <a:t>&gt;&gt;&gt;</a:t>
            </a:r>
            <a:r>
              <a:rPr lang="en-US" altLang="zh-CN" sz="2000" kern="0" dirty="0">
                <a:solidFill>
                  <a:srgbClr val="000000"/>
                </a:solidFill>
                <a:latin typeface="Courier New" panose="02070309020205020404" pitchFamily="49" charset="0"/>
                <a:ea typeface="宋体" panose="02010600030101010101" pitchFamily="2" charset="-122"/>
              </a:rPr>
              <a:t> x </a:t>
            </a:r>
            <a:r>
              <a:rPr lang="en-US" altLang="zh-CN" sz="2000" b="1" kern="0" dirty="0">
                <a:solidFill>
                  <a:srgbClr val="000080"/>
                </a:solidFill>
                <a:latin typeface="Courier New" panose="02070309020205020404" pitchFamily="49" charset="0"/>
                <a:ea typeface="宋体" panose="02010600030101010101" pitchFamily="2" charset="-122"/>
              </a:rPr>
              <a:t>= </a:t>
            </a:r>
            <a:r>
              <a:rPr lang="en-US" altLang="zh-CN" sz="2000" kern="0" dirty="0">
                <a:solidFill>
                  <a:srgbClr val="FF0000"/>
                </a:solidFill>
                <a:latin typeface="Courier New" panose="02070309020205020404" pitchFamily="49" charset="0"/>
                <a:ea typeface="宋体" panose="02010600030101010101" pitchFamily="2" charset="-122"/>
              </a:rPr>
              <a:t>1235</a:t>
            </a:r>
            <a:endParaRPr lang="zh-CN" altLang="zh-CN" sz="2400" kern="100" dirty="0">
              <a:latin typeface="Times New Roman" panose="02020603050405020304" pitchFamily="18" charset="0"/>
              <a:ea typeface="宋体" panose="02010600030101010101" pitchFamily="2" charset="-122"/>
            </a:endParaRPr>
          </a:p>
          <a:p>
            <a:r>
              <a:rPr lang="en-US" altLang="zh-CN" sz="2000" b="1" kern="0" dirty="0">
                <a:solidFill>
                  <a:srgbClr val="000080"/>
                </a:solidFill>
                <a:latin typeface="Courier New" panose="02070309020205020404" pitchFamily="49" charset="0"/>
                <a:ea typeface="宋体" panose="02010600030101010101" pitchFamily="2" charset="-122"/>
              </a:rPr>
              <a:t>&gt;&gt;&gt;</a:t>
            </a:r>
            <a:r>
              <a:rPr lang="en-US" altLang="zh-CN" sz="2000" kern="0" dirty="0">
                <a:solidFill>
                  <a:srgbClr val="000000"/>
                </a:solidFill>
                <a:latin typeface="Courier New" panose="02070309020205020404" pitchFamily="49" charset="0"/>
                <a:ea typeface="宋体" panose="02010600030101010101" pitchFamily="2" charset="-122"/>
              </a:rPr>
              <a:t> </a:t>
            </a:r>
            <a:r>
              <a:rPr lang="en-US" altLang="zh-CN" sz="2000" kern="0" dirty="0">
                <a:solidFill>
                  <a:srgbClr val="808080"/>
                </a:solidFill>
                <a:latin typeface="Courier New" panose="02070309020205020404" pitchFamily="49" charset="0"/>
                <a:ea typeface="宋体" panose="02010600030101010101" pitchFamily="2" charset="-122"/>
              </a:rPr>
              <a:t>'%d'</a:t>
            </a:r>
            <a:r>
              <a:rPr lang="en-US" altLang="zh-CN" sz="2000" kern="0" dirty="0">
                <a:solidFill>
                  <a:srgbClr val="000000"/>
                </a:solidFill>
                <a:latin typeface="Courier New" panose="02070309020205020404" pitchFamily="49" charset="0"/>
                <a:ea typeface="宋体" panose="02010600030101010101" pitchFamily="2" charset="-122"/>
              </a:rPr>
              <a:t> </a:t>
            </a:r>
            <a:r>
              <a:rPr lang="en-US" altLang="zh-CN" sz="2000" b="1" kern="0" dirty="0">
                <a:solidFill>
                  <a:srgbClr val="000080"/>
                </a:solidFill>
                <a:latin typeface="Courier New" panose="02070309020205020404" pitchFamily="49" charset="0"/>
                <a:ea typeface="宋体" panose="02010600030101010101" pitchFamily="2" charset="-122"/>
              </a:rPr>
              <a:t>%</a:t>
            </a:r>
            <a:r>
              <a:rPr lang="en-US" altLang="zh-CN" sz="2000" kern="0" dirty="0">
                <a:solidFill>
                  <a:srgbClr val="000000"/>
                </a:solidFill>
                <a:latin typeface="Courier New" panose="02070309020205020404" pitchFamily="49" charset="0"/>
                <a:ea typeface="宋体" panose="02010600030101010101" pitchFamily="2" charset="-122"/>
              </a:rPr>
              <a:t> x</a:t>
            </a:r>
            <a:endParaRPr lang="zh-CN" altLang="zh-CN" sz="2400" kern="100" dirty="0">
              <a:latin typeface="Times New Roman" panose="02020603050405020304" pitchFamily="18" charset="0"/>
              <a:ea typeface="宋体" panose="02010600030101010101" pitchFamily="2" charset="-122"/>
            </a:endParaRPr>
          </a:p>
          <a:p>
            <a:r>
              <a:rPr lang="en-US" altLang="zh-CN" sz="2000" kern="0" dirty="0">
                <a:solidFill>
                  <a:srgbClr val="808080"/>
                </a:solidFill>
                <a:latin typeface="Courier New" panose="02070309020205020404" pitchFamily="49" charset="0"/>
                <a:ea typeface="宋体" panose="02010600030101010101" pitchFamily="2" charset="-122"/>
              </a:rPr>
              <a:t>'1235'</a:t>
            </a:r>
            <a:endParaRPr lang="zh-CN" altLang="zh-CN" sz="2400" kern="100" dirty="0">
              <a:latin typeface="Times New Roman" panose="02020603050405020304" pitchFamily="18" charset="0"/>
              <a:ea typeface="宋体" panose="02010600030101010101" pitchFamily="2" charset="-122"/>
            </a:endParaRPr>
          </a:p>
          <a:p>
            <a:r>
              <a:rPr lang="en-US" altLang="zh-CN" sz="2000" b="1" kern="0" dirty="0">
                <a:solidFill>
                  <a:srgbClr val="000080"/>
                </a:solidFill>
                <a:latin typeface="Courier New" panose="02070309020205020404" pitchFamily="49" charset="0"/>
                <a:ea typeface="宋体" panose="02010600030101010101" pitchFamily="2" charset="-122"/>
              </a:rPr>
              <a:t>&gt;&gt;&gt;</a:t>
            </a:r>
            <a:r>
              <a:rPr lang="en-US" altLang="zh-CN" sz="2000" kern="0" dirty="0">
                <a:solidFill>
                  <a:srgbClr val="000000"/>
                </a:solidFill>
                <a:latin typeface="Courier New" panose="02070309020205020404" pitchFamily="49" charset="0"/>
                <a:ea typeface="宋体" panose="02010600030101010101" pitchFamily="2" charset="-122"/>
              </a:rPr>
              <a:t> </a:t>
            </a:r>
            <a:r>
              <a:rPr lang="en-US" altLang="zh-CN" sz="2000" kern="0" dirty="0">
                <a:solidFill>
                  <a:srgbClr val="808080"/>
                </a:solidFill>
                <a:latin typeface="Courier New" panose="02070309020205020404" pitchFamily="49" charset="0"/>
                <a:ea typeface="宋体" panose="02010600030101010101" pitchFamily="2" charset="-122"/>
              </a:rPr>
              <a:t>"%</a:t>
            </a:r>
            <a:r>
              <a:rPr lang="en-US" altLang="zh-CN" sz="2000" kern="0" dirty="0">
                <a:solidFill>
                  <a:srgbClr val="FF0000"/>
                </a:solidFill>
                <a:latin typeface="Courier New" panose="02070309020205020404" pitchFamily="49" charset="0"/>
                <a:ea typeface="宋体" panose="02010600030101010101" pitchFamily="2" charset="-122"/>
              </a:rPr>
              <a:t>#</a:t>
            </a:r>
            <a:r>
              <a:rPr lang="en-US" altLang="zh-CN" sz="2000" kern="0" dirty="0">
                <a:solidFill>
                  <a:srgbClr val="808080"/>
                </a:solidFill>
                <a:latin typeface="Courier New" panose="02070309020205020404" pitchFamily="49" charset="0"/>
                <a:ea typeface="宋体" panose="02010600030101010101" pitchFamily="2" charset="-122"/>
              </a:rPr>
              <a:t>o"</a:t>
            </a:r>
            <a:r>
              <a:rPr lang="en-US" altLang="zh-CN" sz="2000" kern="0" dirty="0">
                <a:solidFill>
                  <a:srgbClr val="000000"/>
                </a:solidFill>
                <a:latin typeface="Courier New" panose="02070309020205020404" pitchFamily="49" charset="0"/>
                <a:ea typeface="宋体" panose="02010600030101010101" pitchFamily="2" charset="-122"/>
              </a:rPr>
              <a:t> </a:t>
            </a:r>
            <a:r>
              <a:rPr lang="en-US" altLang="zh-CN" sz="2000" b="1" kern="0" dirty="0">
                <a:solidFill>
                  <a:srgbClr val="000080"/>
                </a:solidFill>
                <a:latin typeface="Courier New" panose="02070309020205020404" pitchFamily="49" charset="0"/>
                <a:ea typeface="宋体" panose="02010600030101010101" pitchFamily="2" charset="-122"/>
              </a:rPr>
              <a:t>%</a:t>
            </a:r>
            <a:r>
              <a:rPr lang="en-US" altLang="zh-CN" sz="2000" kern="0" dirty="0">
                <a:solidFill>
                  <a:srgbClr val="000000"/>
                </a:solidFill>
                <a:latin typeface="Courier New" panose="02070309020205020404" pitchFamily="49" charset="0"/>
                <a:ea typeface="宋体" panose="02010600030101010101" pitchFamily="2" charset="-122"/>
              </a:rPr>
              <a:t> x  </a:t>
            </a:r>
            <a:endParaRPr lang="zh-CN" altLang="zh-CN" sz="2400" kern="100" dirty="0">
              <a:latin typeface="Times New Roman" panose="02020603050405020304" pitchFamily="18" charset="0"/>
              <a:ea typeface="宋体" panose="02010600030101010101" pitchFamily="2" charset="-122"/>
            </a:endParaRPr>
          </a:p>
          <a:p>
            <a:r>
              <a:rPr lang="en-US" altLang="zh-CN" sz="2000" kern="0" dirty="0">
                <a:solidFill>
                  <a:srgbClr val="808080"/>
                </a:solidFill>
                <a:latin typeface="Courier New" panose="02070309020205020404" pitchFamily="49" charset="0"/>
                <a:ea typeface="宋体" panose="02010600030101010101" pitchFamily="2" charset="-122"/>
              </a:rPr>
              <a:t>'</a:t>
            </a:r>
            <a:r>
              <a:rPr lang="en-US" altLang="zh-CN" sz="2000" kern="0" dirty="0">
                <a:solidFill>
                  <a:srgbClr val="FF0000"/>
                </a:solidFill>
                <a:latin typeface="Courier New" panose="02070309020205020404" pitchFamily="49" charset="0"/>
                <a:ea typeface="宋体" panose="02010600030101010101" pitchFamily="2" charset="-122"/>
              </a:rPr>
              <a:t>0o</a:t>
            </a:r>
            <a:r>
              <a:rPr lang="en-US" altLang="zh-CN" sz="2000" kern="0" dirty="0">
                <a:solidFill>
                  <a:srgbClr val="808080"/>
                </a:solidFill>
                <a:latin typeface="Courier New" panose="02070309020205020404" pitchFamily="49" charset="0"/>
                <a:ea typeface="宋体" panose="02010600030101010101" pitchFamily="2" charset="-122"/>
              </a:rPr>
              <a:t>2323'</a:t>
            </a:r>
            <a:endParaRPr lang="zh-CN" altLang="zh-CN" sz="2400" kern="100" dirty="0">
              <a:latin typeface="Times New Roman" panose="02020603050405020304" pitchFamily="18" charset="0"/>
              <a:ea typeface="宋体" panose="02010600030101010101" pitchFamily="2" charset="-122"/>
            </a:endParaRPr>
          </a:p>
          <a:p>
            <a:r>
              <a:rPr lang="en-US" altLang="zh-CN" sz="2000" b="1" kern="0" dirty="0">
                <a:solidFill>
                  <a:srgbClr val="000080"/>
                </a:solidFill>
                <a:latin typeface="Courier New" panose="02070309020205020404" pitchFamily="49" charset="0"/>
                <a:ea typeface="宋体" panose="02010600030101010101" pitchFamily="2" charset="-122"/>
              </a:rPr>
              <a:t>&gt;&gt;&gt;</a:t>
            </a:r>
            <a:r>
              <a:rPr lang="en-US" altLang="zh-CN" sz="2000" kern="0" dirty="0">
                <a:solidFill>
                  <a:srgbClr val="000000"/>
                </a:solidFill>
                <a:latin typeface="Courier New" panose="02070309020205020404" pitchFamily="49" charset="0"/>
                <a:ea typeface="宋体" panose="02010600030101010101" pitchFamily="2" charset="-122"/>
              </a:rPr>
              <a:t> </a:t>
            </a:r>
            <a:r>
              <a:rPr lang="en-US" altLang="zh-CN" sz="2000" kern="0" dirty="0">
                <a:solidFill>
                  <a:srgbClr val="808080"/>
                </a:solidFill>
                <a:latin typeface="Courier New" panose="02070309020205020404" pitchFamily="49" charset="0"/>
                <a:ea typeface="宋体" panose="02010600030101010101" pitchFamily="2" charset="-122"/>
              </a:rPr>
              <a:t>"%04x"</a:t>
            </a:r>
            <a:r>
              <a:rPr lang="en-US" altLang="zh-CN" sz="2000" kern="0" dirty="0">
                <a:solidFill>
                  <a:srgbClr val="000000"/>
                </a:solidFill>
                <a:latin typeface="Courier New" panose="02070309020205020404" pitchFamily="49" charset="0"/>
                <a:ea typeface="宋体" panose="02010600030101010101" pitchFamily="2" charset="-122"/>
              </a:rPr>
              <a:t> </a:t>
            </a:r>
            <a:r>
              <a:rPr lang="en-US" altLang="zh-CN" sz="2000" b="1" kern="0" dirty="0">
                <a:solidFill>
                  <a:srgbClr val="000080"/>
                </a:solidFill>
                <a:latin typeface="Courier New" panose="02070309020205020404" pitchFamily="49" charset="0"/>
                <a:ea typeface="宋体" panose="02010600030101010101" pitchFamily="2" charset="-122"/>
              </a:rPr>
              <a:t>%</a:t>
            </a:r>
            <a:r>
              <a:rPr lang="en-US" altLang="zh-CN" sz="2000" kern="0" dirty="0">
                <a:solidFill>
                  <a:srgbClr val="000000"/>
                </a:solidFill>
                <a:latin typeface="Courier New" panose="02070309020205020404" pitchFamily="49" charset="0"/>
                <a:ea typeface="宋体" panose="02010600030101010101" pitchFamily="2" charset="-122"/>
              </a:rPr>
              <a:t> x</a:t>
            </a:r>
            <a:endParaRPr lang="zh-CN" altLang="zh-CN" sz="2400" kern="100" dirty="0">
              <a:latin typeface="Times New Roman" panose="02020603050405020304" pitchFamily="18" charset="0"/>
              <a:ea typeface="宋体" panose="02010600030101010101" pitchFamily="2" charset="-122"/>
            </a:endParaRPr>
          </a:p>
          <a:p>
            <a:r>
              <a:rPr lang="en-US" altLang="zh-CN" sz="2000" kern="0" dirty="0">
                <a:solidFill>
                  <a:srgbClr val="808080"/>
                </a:solidFill>
                <a:latin typeface="Courier New" panose="02070309020205020404" pitchFamily="49" charset="0"/>
                <a:ea typeface="宋体" panose="02010600030101010101" pitchFamily="2" charset="-122"/>
              </a:rPr>
              <a:t>'04d3'</a:t>
            </a:r>
            <a:endParaRPr lang="zh-CN" altLang="zh-CN" sz="2400" kern="100" dirty="0">
              <a:latin typeface="Times New Roman" panose="02020603050405020304" pitchFamily="18" charset="0"/>
              <a:ea typeface="宋体" panose="02010600030101010101" pitchFamily="2" charset="-122"/>
            </a:endParaRPr>
          </a:p>
          <a:p>
            <a:r>
              <a:rPr lang="en-US" altLang="zh-CN" sz="2000" b="1" kern="0" dirty="0">
                <a:solidFill>
                  <a:srgbClr val="000080"/>
                </a:solidFill>
                <a:latin typeface="Courier New" panose="02070309020205020404" pitchFamily="49" charset="0"/>
                <a:ea typeface="宋体" panose="02010600030101010101" pitchFamily="2" charset="-122"/>
              </a:rPr>
              <a:t>&gt;&gt;&gt;</a:t>
            </a:r>
            <a:r>
              <a:rPr lang="en-US" altLang="zh-CN" sz="2000" kern="0" dirty="0">
                <a:solidFill>
                  <a:srgbClr val="000000"/>
                </a:solidFill>
                <a:latin typeface="Courier New" panose="02070309020205020404" pitchFamily="49" charset="0"/>
                <a:ea typeface="宋体" panose="02010600030101010101" pitchFamily="2" charset="-122"/>
              </a:rPr>
              <a:t> </a:t>
            </a:r>
            <a:r>
              <a:rPr lang="en-US" altLang="zh-CN" sz="2000" kern="0" dirty="0">
                <a:solidFill>
                  <a:srgbClr val="808080"/>
                </a:solidFill>
                <a:latin typeface="Courier New" panose="02070309020205020404" pitchFamily="49" charset="0"/>
                <a:ea typeface="宋体" panose="02010600030101010101" pitchFamily="2" charset="-122"/>
              </a:rPr>
              <a:t>"%e"</a:t>
            </a:r>
            <a:r>
              <a:rPr lang="en-US" altLang="zh-CN" sz="2000" kern="0" dirty="0">
                <a:solidFill>
                  <a:srgbClr val="000000"/>
                </a:solidFill>
                <a:latin typeface="Courier New" panose="02070309020205020404" pitchFamily="49" charset="0"/>
                <a:ea typeface="宋体" panose="02010600030101010101" pitchFamily="2" charset="-122"/>
              </a:rPr>
              <a:t> </a:t>
            </a:r>
            <a:r>
              <a:rPr lang="en-US" altLang="zh-CN" sz="2000" b="1" kern="0" dirty="0">
                <a:solidFill>
                  <a:srgbClr val="000080"/>
                </a:solidFill>
                <a:latin typeface="Courier New" panose="02070309020205020404" pitchFamily="49" charset="0"/>
                <a:ea typeface="宋体" panose="02010600030101010101" pitchFamily="2" charset="-122"/>
              </a:rPr>
              <a:t>%</a:t>
            </a:r>
            <a:r>
              <a:rPr lang="en-US" altLang="zh-CN" sz="2000" kern="0" dirty="0">
                <a:solidFill>
                  <a:srgbClr val="000000"/>
                </a:solidFill>
                <a:latin typeface="Courier New" panose="02070309020205020404" pitchFamily="49" charset="0"/>
                <a:ea typeface="宋体" panose="02010600030101010101" pitchFamily="2" charset="-122"/>
              </a:rPr>
              <a:t> x</a:t>
            </a:r>
            <a:endParaRPr lang="zh-CN" altLang="zh-CN" sz="2400" kern="100" dirty="0">
              <a:latin typeface="Times New Roman" panose="02020603050405020304" pitchFamily="18" charset="0"/>
              <a:ea typeface="宋体" panose="02010600030101010101" pitchFamily="2" charset="-122"/>
            </a:endParaRPr>
          </a:p>
          <a:p>
            <a:r>
              <a:rPr lang="en-US" altLang="zh-CN" sz="2000" kern="0" dirty="0">
                <a:solidFill>
                  <a:srgbClr val="808080"/>
                </a:solidFill>
                <a:latin typeface="Courier New" panose="02070309020205020404" pitchFamily="49" charset="0"/>
                <a:ea typeface="宋体" panose="02010600030101010101" pitchFamily="2" charset="-122"/>
              </a:rPr>
              <a:t>"1.235000e+03"</a:t>
            </a:r>
            <a:endParaRPr lang="zh-CN" altLang="zh-CN" sz="2400" kern="100" dirty="0">
              <a:latin typeface="Times New Roman" panose="02020603050405020304" pitchFamily="18" charset="0"/>
              <a:ea typeface="宋体" panose="02010600030101010101" pitchFamily="2" charset="-122"/>
            </a:endParaRPr>
          </a:p>
          <a:p>
            <a:r>
              <a:rPr lang="en-US" altLang="zh-CN" sz="2000" b="1" kern="0" dirty="0">
                <a:solidFill>
                  <a:srgbClr val="000080"/>
                </a:solidFill>
                <a:latin typeface="Courier New" panose="02070309020205020404" pitchFamily="49" charset="0"/>
                <a:ea typeface="宋体" panose="02010600030101010101" pitchFamily="2" charset="-122"/>
              </a:rPr>
              <a:t>&gt;&gt;&gt;</a:t>
            </a:r>
            <a:r>
              <a:rPr lang="en-US" altLang="zh-CN" sz="2000" kern="0" dirty="0">
                <a:solidFill>
                  <a:srgbClr val="000000"/>
                </a:solidFill>
                <a:latin typeface="Courier New" panose="02070309020205020404" pitchFamily="49" charset="0"/>
                <a:ea typeface="宋体" panose="02010600030101010101" pitchFamily="2" charset="-122"/>
              </a:rPr>
              <a:t> </a:t>
            </a:r>
            <a:r>
              <a:rPr lang="en-US" altLang="zh-CN" sz="2000" kern="0" dirty="0">
                <a:solidFill>
                  <a:srgbClr val="808080"/>
                </a:solidFill>
                <a:latin typeface="Courier New" panose="02070309020205020404" pitchFamily="49" charset="0"/>
                <a:ea typeface="宋体" panose="02010600030101010101" pitchFamily="2" charset="-122"/>
              </a:rPr>
              <a:t>'%-6.2f'</a:t>
            </a:r>
            <a:r>
              <a:rPr lang="en-US" altLang="zh-CN" sz="2000" kern="0" dirty="0">
                <a:solidFill>
                  <a:srgbClr val="000000"/>
                </a:solidFill>
                <a:latin typeface="Courier New" panose="02070309020205020404" pitchFamily="49" charset="0"/>
                <a:ea typeface="宋体" panose="02010600030101010101" pitchFamily="2" charset="-122"/>
              </a:rPr>
              <a:t> </a:t>
            </a:r>
            <a:r>
              <a:rPr lang="en-US" altLang="zh-CN" sz="2000" b="1" kern="0" dirty="0">
                <a:solidFill>
                  <a:srgbClr val="000080"/>
                </a:solidFill>
                <a:latin typeface="Courier New" panose="02070309020205020404" pitchFamily="49" charset="0"/>
                <a:ea typeface="宋体" panose="02010600030101010101" pitchFamily="2" charset="-122"/>
              </a:rPr>
              <a:t>%</a:t>
            </a:r>
            <a:r>
              <a:rPr lang="en-US" altLang="zh-CN" sz="2000" kern="0" dirty="0">
                <a:solidFill>
                  <a:srgbClr val="000000"/>
                </a:solidFill>
                <a:latin typeface="Courier New" panose="02070309020205020404" pitchFamily="49" charset="0"/>
                <a:ea typeface="宋体" panose="02010600030101010101" pitchFamily="2" charset="-122"/>
              </a:rPr>
              <a:t> </a:t>
            </a:r>
            <a:r>
              <a:rPr lang="en-US" altLang="zh-CN" sz="2000" kern="0" dirty="0">
                <a:solidFill>
                  <a:srgbClr val="FF0000"/>
                </a:solidFill>
                <a:latin typeface="Courier New" panose="02070309020205020404" pitchFamily="49" charset="0"/>
                <a:ea typeface="宋体" panose="02010600030101010101" pitchFamily="2" charset="-122"/>
              </a:rPr>
              <a:t>3.1415</a:t>
            </a:r>
            <a:endParaRPr lang="zh-CN" altLang="zh-CN" sz="2400" kern="100" dirty="0">
              <a:latin typeface="Times New Roman" panose="02020603050405020304" pitchFamily="18" charset="0"/>
              <a:ea typeface="宋体" panose="02010600030101010101" pitchFamily="2" charset="-122"/>
            </a:endParaRPr>
          </a:p>
          <a:p>
            <a:r>
              <a:rPr lang="en-US" altLang="zh-CN" sz="2000" kern="0" dirty="0">
                <a:solidFill>
                  <a:srgbClr val="808080"/>
                </a:solidFill>
                <a:latin typeface="Courier New" panose="02070309020205020404" pitchFamily="49" charset="0"/>
                <a:ea typeface="宋体" panose="02010600030101010101" pitchFamily="2" charset="-122"/>
              </a:rPr>
              <a:t>'3.14  '</a:t>
            </a:r>
            <a:endParaRPr lang="zh-CN" altLang="zh-CN" sz="2400" kern="100" dirty="0">
              <a:latin typeface="Times New Roman" panose="02020603050405020304" pitchFamily="18" charset="0"/>
              <a:ea typeface="宋体" panose="02010600030101010101" pitchFamily="2" charset="-122"/>
            </a:endParaRPr>
          </a:p>
          <a:p>
            <a:r>
              <a:rPr lang="en-US" altLang="zh-CN" sz="2000" kern="0" dirty="0">
                <a:solidFill>
                  <a:srgbClr val="000000"/>
                </a:solidFill>
                <a:latin typeface="Courier New" panose="02070309020205020404" pitchFamily="49" charset="0"/>
                <a:ea typeface="宋体" panose="02010600030101010101" pitchFamily="2" charset="-122"/>
              </a:rPr>
              <a:t> </a:t>
            </a:r>
            <a:endParaRPr lang="zh-CN" altLang="zh-CN" sz="2400" kern="100" dirty="0">
              <a:latin typeface="Times New Roman" panose="02020603050405020304" pitchFamily="18" charset="0"/>
              <a:ea typeface="宋体" panose="02010600030101010101" pitchFamily="2" charset="-122"/>
            </a:endParaRPr>
          </a:p>
        </p:txBody>
      </p:sp>
      <p:pic>
        <p:nvPicPr>
          <p:cNvPr id="6" name="图片 5"/>
          <p:cNvPicPr>
            <a:picLocks noChangeAspect="1"/>
          </p:cNvPicPr>
          <p:nvPr/>
        </p:nvPicPr>
        <p:blipFill>
          <a:blip r:embed="rId3"/>
          <a:stretch>
            <a:fillRect/>
          </a:stretch>
        </p:blipFill>
        <p:spPr>
          <a:xfrm>
            <a:off x="3309679" y="2013432"/>
            <a:ext cx="2006600" cy="1714500"/>
          </a:xfrm>
          <a:prstGeom prst="rect">
            <a:avLst/>
          </a:prstGeom>
        </p:spPr>
      </p:pic>
    </p:spTree>
    <p:extLst>
      <p:ext uri="{BB962C8B-B14F-4D97-AF65-F5344CB8AC3E}">
        <p14:creationId xmlns:p14="http://schemas.microsoft.com/office/powerpoint/2010/main" val="19126279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en-US" altLang="zh-CN" dirty="0"/>
              <a:t>%</a:t>
            </a:r>
            <a:r>
              <a:rPr lang="zh-CN" altLang="en-US" dirty="0"/>
              <a:t>常用格式举例</a:t>
            </a:r>
          </a:p>
        </p:txBody>
      </p:sp>
      <p:graphicFrame>
        <p:nvGraphicFramePr>
          <p:cNvPr id="7" name="内容占位符 6"/>
          <p:cNvGraphicFramePr>
            <a:graphicFrameLocks noGrp="1"/>
          </p:cNvGraphicFramePr>
          <p:nvPr>
            <p:ph idx="1"/>
          </p:nvPr>
        </p:nvGraphicFramePr>
        <p:xfrm>
          <a:off x="646043" y="1600194"/>
          <a:ext cx="10936357" cy="4931234"/>
        </p:xfrm>
        <a:graphic>
          <a:graphicData uri="http://schemas.openxmlformats.org/drawingml/2006/table">
            <a:tbl>
              <a:tblPr firstRow="1" bandRow="1">
                <a:tableStyleId>{5C22544A-7EE6-4342-B048-85BDC9FD1C3A}</a:tableStyleId>
              </a:tblPr>
              <a:tblGrid>
                <a:gridCol w="1269842">
                  <a:extLst>
                    <a:ext uri="{9D8B030D-6E8A-4147-A177-3AD203B41FA5}">
                      <a16:colId xmlns:a16="http://schemas.microsoft.com/office/drawing/2014/main" val="20000"/>
                    </a:ext>
                  </a:extLst>
                </a:gridCol>
                <a:gridCol w="9666515">
                  <a:extLst>
                    <a:ext uri="{9D8B030D-6E8A-4147-A177-3AD203B41FA5}">
                      <a16:colId xmlns:a16="http://schemas.microsoft.com/office/drawing/2014/main" val="20001"/>
                    </a:ext>
                  </a:extLst>
                </a:gridCol>
              </a:tblGrid>
              <a:tr h="448294">
                <a:tc>
                  <a:txBody>
                    <a:bodyPr/>
                    <a:lstStyle/>
                    <a:p>
                      <a:r>
                        <a:rPr lang="zh-CN" altLang="en-US" dirty="0"/>
                        <a:t>格式 </a:t>
                      </a:r>
                    </a:p>
                  </a:txBody>
                  <a:tcPr marL="121920" marR="121920" anchor="ctr"/>
                </a:tc>
                <a:tc>
                  <a:txBody>
                    <a:bodyPr/>
                    <a:lstStyle/>
                    <a:p>
                      <a:r>
                        <a:rPr lang="zh-CN" altLang="en-US" dirty="0"/>
                        <a:t>说明</a:t>
                      </a:r>
                    </a:p>
                  </a:txBody>
                  <a:tcPr marL="121920" marR="121920" anchor="ctr"/>
                </a:tc>
                <a:extLst>
                  <a:ext uri="{0D108BD9-81ED-4DB2-BD59-A6C34878D82A}">
                    <a16:rowId xmlns:a16="http://schemas.microsoft.com/office/drawing/2014/main" val="10000"/>
                  </a:ext>
                </a:extLst>
              </a:tr>
              <a:tr h="448294">
                <a:tc>
                  <a:txBody>
                    <a:bodyPr/>
                    <a:lstStyle/>
                    <a:p>
                      <a:r>
                        <a:rPr lang="en-US" altLang="zh-CN" dirty="0"/>
                        <a:t>10.2f</a:t>
                      </a:r>
                      <a:endParaRPr lang="zh-CN" altLang="en-US" dirty="0"/>
                    </a:p>
                  </a:txBody>
                  <a:tcPr marL="121920" marR="121920" anchor="ctr"/>
                </a:tc>
                <a:tc>
                  <a:txBody>
                    <a:bodyPr/>
                    <a:lstStyle/>
                    <a:p>
                      <a:r>
                        <a:rPr lang="zh-CN" altLang="en-US" dirty="0"/>
                        <a:t>格式化浮点数，总宽度为至少</a:t>
                      </a:r>
                      <a:r>
                        <a:rPr lang="en-US" altLang="zh-CN" dirty="0"/>
                        <a:t>10</a:t>
                      </a:r>
                      <a:r>
                        <a:rPr lang="zh-CN" altLang="en-US" dirty="0"/>
                        <a:t>，四舍五入到小数点后第</a:t>
                      </a:r>
                      <a:r>
                        <a:rPr lang="en-US" altLang="zh-CN" dirty="0"/>
                        <a:t>2</a:t>
                      </a:r>
                      <a:r>
                        <a:rPr lang="zh-CN" altLang="en-US" dirty="0"/>
                        <a:t>位</a:t>
                      </a:r>
                    </a:p>
                  </a:txBody>
                  <a:tcPr marL="121920" marR="121920" anchor="ctr"/>
                </a:tc>
                <a:extLst>
                  <a:ext uri="{0D108BD9-81ED-4DB2-BD59-A6C34878D82A}">
                    <a16:rowId xmlns:a16="http://schemas.microsoft.com/office/drawing/2014/main" val="10001"/>
                  </a:ext>
                </a:extLst>
              </a:tr>
              <a:tr h="448294">
                <a:tc>
                  <a:txBody>
                    <a:bodyPr/>
                    <a:lstStyle/>
                    <a:p>
                      <a:r>
                        <a:rPr lang="en-US" altLang="zh-CN" dirty="0"/>
                        <a:t>10.2e</a:t>
                      </a:r>
                    </a:p>
                  </a:txBody>
                  <a:tcPr marL="121920" marR="121920" anchor="ctr"/>
                </a:tc>
                <a:tc>
                  <a:txBody>
                    <a:bodyPr/>
                    <a:lstStyle/>
                    <a:p>
                      <a:r>
                        <a:rPr lang="zh-CN" altLang="en-US" dirty="0"/>
                        <a:t>以科学计数法表示浮点数，总宽度至少为</a:t>
                      </a:r>
                      <a:r>
                        <a:rPr lang="en-US" altLang="zh-CN" dirty="0"/>
                        <a:t>10</a:t>
                      </a:r>
                      <a:r>
                        <a:rPr lang="zh-CN" altLang="en-US" dirty="0"/>
                        <a:t>，系数保留到小数点后</a:t>
                      </a:r>
                      <a:r>
                        <a:rPr lang="en-US" altLang="zh-CN" dirty="0"/>
                        <a:t>2</a:t>
                      </a:r>
                      <a:r>
                        <a:rPr lang="zh-CN" altLang="en-US" dirty="0"/>
                        <a:t>位</a:t>
                      </a:r>
                    </a:p>
                  </a:txBody>
                  <a:tcPr marL="121920" marR="121920" anchor="ctr"/>
                </a:tc>
                <a:extLst>
                  <a:ext uri="{0D108BD9-81ED-4DB2-BD59-A6C34878D82A}">
                    <a16:rowId xmlns:a16="http://schemas.microsoft.com/office/drawing/2014/main" val="10002"/>
                  </a:ext>
                </a:extLst>
              </a:tr>
              <a:tr h="448294">
                <a:tc>
                  <a:txBody>
                    <a:bodyPr/>
                    <a:lstStyle/>
                    <a:p>
                      <a:r>
                        <a:rPr lang="en-US" altLang="zh-CN" dirty="0"/>
                        <a:t>5d</a:t>
                      </a:r>
                      <a:endParaRPr lang="zh-CN" altLang="en-US" dirty="0"/>
                    </a:p>
                  </a:txBody>
                  <a:tcPr marL="121920" marR="121920" anchor="ctr"/>
                </a:tc>
                <a:tc>
                  <a:txBody>
                    <a:bodyPr/>
                    <a:lstStyle/>
                    <a:p>
                      <a:r>
                        <a:rPr lang="zh-CN" altLang="en-US" dirty="0"/>
                        <a:t>将整数格式化为总宽度至少为</a:t>
                      </a:r>
                      <a:r>
                        <a:rPr lang="en-US" altLang="zh-CN" dirty="0"/>
                        <a:t>5</a:t>
                      </a:r>
                      <a:r>
                        <a:rPr lang="zh-CN" altLang="en-US" dirty="0"/>
                        <a:t>的十进制形式，不够填充空格</a:t>
                      </a:r>
                    </a:p>
                  </a:txBody>
                  <a:tcPr marL="121920" marR="121920" anchor="ctr"/>
                </a:tc>
                <a:extLst>
                  <a:ext uri="{0D108BD9-81ED-4DB2-BD59-A6C34878D82A}">
                    <a16:rowId xmlns:a16="http://schemas.microsoft.com/office/drawing/2014/main" val="10003"/>
                  </a:ext>
                </a:extLst>
              </a:tr>
              <a:tr h="448294">
                <a:tc>
                  <a:txBody>
                    <a:bodyPr/>
                    <a:lstStyle/>
                    <a:p>
                      <a:r>
                        <a:rPr lang="en-US" altLang="zh-CN" dirty="0"/>
                        <a:t>05x</a:t>
                      </a:r>
                      <a:endParaRPr lang="zh-CN" altLang="en-US" dirty="0"/>
                    </a:p>
                  </a:txBody>
                  <a:tcPr marL="121920" marR="121920" anchor="ctr"/>
                </a:tc>
                <a:tc>
                  <a:txBody>
                    <a:bodyPr/>
                    <a:lstStyle/>
                    <a:p>
                      <a:r>
                        <a:rPr lang="zh-CN" altLang="en-US" dirty="0"/>
                        <a:t>将整数格式化为总宽度至少为</a:t>
                      </a:r>
                      <a:r>
                        <a:rPr lang="en-US" altLang="zh-CN" dirty="0"/>
                        <a:t>5</a:t>
                      </a:r>
                      <a:r>
                        <a:rPr lang="zh-CN" altLang="en-US" dirty="0"/>
                        <a:t>的十六进制形式，不够填充</a:t>
                      </a:r>
                      <a:r>
                        <a:rPr lang="en-US" altLang="zh-CN" dirty="0"/>
                        <a:t>0</a:t>
                      </a:r>
                      <a:endParaRPr lang="zh-CN" altLang="en-US" dirty="0"/>
                    </a:p>
                  </a:txBody>
                  <a:tcPr marL="121920" marR="121920" anchor="ctr"/>
                </a:tc>
                <a:extLst>
                  <a:ext uri="{0D108BD9-81ED-4DB2-BD59-A6C34878D82A}">
                    <a16:rowId xmlns:a16="http://schemas.microsoft.com/office/drawing/2014/main" val="10004"/>
                  </a:ext>
                </a:extLst>
              </a:tr>
              <a:tr h="448294">
                <a:tc>
                  <a:txBody>
                    <a:bodyPr/>
                    <a:lstStyle/>
                    <a:p>
                      <a:r>
                        <a:rPr lang="en-US" altLang="zh-CN" dirty="0"/>
                        <a:t>05o</a:t>
                      </a:r>
                      <a:endParaRPr lang="zh-CN" altLang="en-US" dirty="0"/>
                    </a:p>
                  </a:txBody>
                  <a:tcPr marL="121920" marR="121920" anchor="ctr"/>
                </a:tc>
                <a:tc>
                  <a:txBody>
                    <a:bodyPr/>
                    <a:lstStyle/>
                    <a:p>
                      <a:r>
                        <a:rPr lang="zh-CN" altLang="en-US" dirty="0"/>
                        <a:t>将整数格式化为总宽度至少为</a:t>
                      </a:r>
                      <a:r>
                        <a:rPr lang="en-US" altLang="zh-CN" dirty="0"/>
                        <a:t>5</a:t>
                      </a:r>
                      <a:r>
                        <a:rPr lang="zh-CN" altLang="en-US" dirty="0"/>
                        <a:t>的八进制形式，不够填充</a:t>
                      </a:r>
                      <a:r>
                        <a:rPr lang="en-US" altLang="zh-CN" dirty="0"/>
                        <a:t>0</a:t>
                      </a:r>
                      <a:endParaRPr lang="zh-CN" altLang="en-US" dirty="0"/>
                    </a:p>
                  </a:txBody>
                  <a:tcPr marL="121920" marR="121920" anchor="ctr"/>
                </a:tc>
                <a:extLst>
                  <a:ext uri="{0D108BD9-81ED-4DB2-BD59-A6C34878D82A}">
                    <a16:rowId xmlns:a16="http://schemas.microsoft.com/office/drawing/2014/main" val="10005"/>
                  </a:ext>
                </a:extLst>
              </a:tr>
              <a:tr h="448294">
                <a:tc>
                  <a:txBody>
                    <a:bodyPr/>
                    <a:lstStyle/>
                    <a:p>
                      <a:r>
                        <a:rPr lang="en-US" altLang="zh-CN" strike="sngStrike" dirty="0">
                          <a:solidFill>
                            <a:srgbClr val="FF0000"/>
                          </a:solidFill>
                        </a:rPr>
                        <a:t>5b</a:t>
                      </a:r>
                      <a:endParaRPr lang="zh-CN" altLang="en-US" strike="sngStrike" dirty="0">
                        <a:solidFill>
                          <a:srgbClr val="FF0000"/>
                        </a:solidFill>
                      </a:endParaRPr>
                    </a:p>
                  </a:txBody>
                  <a:tcPr marL="121920" marR="121920" anchor="ctr"/>
                </a:tc>
                <a:tc>
                  <a:txBody>
                    <a:bodyPr/>
                    <a:lstStyle/>
                    <a:p>
                      <a:r>
                        <a:rPr lang="zh-CN" altLang="en-US" strike="sngStrike" dirty="0">
                          <a:solidFill>
                            <a:srgbClr val="FF0000"/>
                          </a:solidFill>
                        </a:rPr>
                        <a:t>将整数格式化为总宽度为</a:t>
                      </a:r>
                      <a:r>
                        <a:rPr lang="en-US" altLang="zh-CN" strike="sngStrike" dirty="0">
                          <a:solidFill>
                            <a:srgbClr val="FF0000"/>
                          </a:solidFill>
                        </a:rPr>
                        <a:t>5</a:t>
                      </a:r>
                      <a:r>
                        <a:rPr lang="zh-CN" altLang="en-US" strike="sngStrike" dirty="0">
                          <a:solidFill>
                            <a:srgbClr val="FF0000"/>
                          </a:solidFill>
                        </a:rPr>
                        <a:t>的二进制形式</a:t>
                      </a:r>
                      <a:r>
                        <a:rPr lang="en-US" altLang="zh-CN" strike="sngStrike" dirty="0">
                          <a:solidFill>
                            <a:srgbClr val="FF0000"/>
                          </a:solidFill>
                        </a:rPr>
                        <a:t>, </a:t>
                      </a:r>
                      <a:r>
                        <a:rPr lang="en-US" altLang="zh-CN" strike="noStrike" dirty="0">
                          <a:solidFill>
                            <a:srgbClr val="FF0000"/>
                          </a:solidFill>
                        </a:rPr>
                        <a:t>      </a:t>
                      </a:r>
                      <a:r>
                        <a:rPr lang="zh-CN" altLang="en-US" strike="noStrike" dirty="0">
                          <a:solidFill>
                            <a:srgbClr val="FF0000"/>
                          </a:solidFill>
                        </a:rPr>
                        <a:t>新的</a:t>
                      </a:r>
                      <a:r>
                        <a:rPr lang="en-US" altLang="zh-CN" strike="noStrike" dirty="0">
                          <a:solidFill>
                            <a:srgbClr val="FF0000"/>
                          </a:solidFill>
                        </a:rPr>
                        <a:t>format</a:t>
                      </a:r>
                      <a:r>
                        <a:rPr lang="zh-CN" altLang="en-US" strike="noStrike" dirty="0">
                          <a:solidFill>
                            <a:srgbClr val="FF0000"/>
                          </a:solidFill>
                        </a:rPr>
                        <a:t>方法支持</a:t>
                      </a:r>
                    </a:p>
                  </a:txBody>
                  <a:tcPr marL="121920" marR="121920" anchor="ctr"/>
                </a:tc>
                <a:extLst>
                  <a:ext uri="{0D108BD9-81ED-4DB2-BD59-A6C34878D82A}">
                    <a16:rowId xmlns:a16="http://schemas.microsoft.com/office/drawing/2014/main" val="10006"/>
                  </a:ext>
                </a:extLst>
              </a:tr>
              <a:tr h="448294">
                <a:tc>
                  <a:txBody>
                    <a:bodyPr/>
                    <a:lstStyle/>
                    <a:p>
                      <a:r>
                        <a:rPr lang="en-US" altLang="zh-CN" dirty="0"/>
                        <a:t>50s</a:t>
                      </a:r>
                      <a:endParaRPr lang="zh-CN" altLang="en-US" dirty="0"/>
                    </a:p>
                  </a:txBody>
                  <a:tcPr marL="121920" marR="121920" anchor="ctr"/>
                </a:tc>
                <a:tc>
                  <a:txBody>
                    <a:bodyPr/>
                    <a:lstStyle/>
                    <a:p>
                      <a:r>
                        <a:rPr lang="zh-CN" altLang="en-US" dirty="0"/>
                        <a:t>将字符串格式化为总宽度至少为</a:t>
                      </a:r>
                      <a:r>
                        <a:rPr lang="en-US" altLang="zh-CN" dirty="0"/>
                        <a:t>50</a:t>
                      </a:r>
                      <a:r>
                        <a:rPr lang="zh-CN" altLang="en-US" dirty="0"/>
                        <a:t>的字符串，不足则补上空格</a:t>
                      </a:r>
                    </a:p>
                  </a:txBody>
                  <a:tcPr marL="121920" marR="121920" anchor="ctr"/>
                </a:tc>
                <a:extLst>
                  <a:ext uri="{0D108BD9-81ED-4DB2-BD59-A6C34878D82A}">
                    <a16:rowId xmlns:a16="http://schemas.microsoft.com/office/drawing/2014/main" val="10007"/>
                  </a:ext>
                </a:extLst>
              </a:tr>
              <a:tr h="448294">
                <a:tc>
                  <a:txBody>
                    <a:bodyPr/>
                    <a:lstStyle/>
                    <a:p>
                      <a:r>
                        <a:rPr lang="en-US" altLang="zh-CN" dirty="0"/>
                        <a:t>50.2s</a:t>
                      </a:r>
                      <a:endParaRPr lang="zh-CN" altLang="en-US" dirty="0"/>
                    </a:p>
                  </a:txBody>
                  <a:tcPr marL="121920" marR="121920" anchor="ctr"/>
                </a:tc>
                <a:tc>
                  <a:txBody>
                    <a:bodyPr/>
                    <a:lstStyle/>
                    <a:p>
                      <a:r>
                        <a:rPr lang="zh-CN" altLang="en-US" dirty="0"/>
                        <a:t>截取字符串的前</a:t>
                      </a:r>
                      <a:r>
                        <a:rPr lang="en-US" altLang="zh-CN" dirty="0"/>
                        <a:t>2</a:t>
                      </a:r>
                      <a:r>
                        <a:rPr lang="zh-CN" altLang="en-US" dirty="0"/>
                        <a:t>位，将其格式化为总宽度为</a:t>
                      </a:r>
                      <a:r>
                        <a:rPr lang="en-US" altLang="zh-CN" dirty="0"/>
                        <a:t>50</a:t>
                      </a:r>
                      <a:r>
                        <a:rPr lang="zh-CN" altLang="en-US" dirty="0"/>
                        <a:t>的字符串，不足补空格</a:t>
                      </a:r>
                    </a:p>
                  </a:txBody>
                  <a:tcPr marL="121920" marR="121920" anchor="ctr"/>
                </a:tc>
                <a:extLst>
                  <a:ext uri="{0D108BD9-81ED-4DB2-BD59-A6C34878D82A}">
                    <a16:rowId xmlns:a16="http://schemas.microsoft.com/office/drawing/2014/main" val="10008"/>
                  </a:ext>
                </a:extLst>
              </a:tr>
              <a:tr h="448294">
                <a:tc>
                  <a:txBody>
                    <a:bodyPr/>
                    <a:lstStyle/>
                    <a:p>
                      <a:r>
                        <a:rPr lang="en-US" altLang="zh-CN" dirty="0"/>
                        <a:t>-10.2f</a:t>
                      </a:r>
                      <a:endParaRPr lang="zh-CN" altLang="en-US" dirty="0"/>
                    </a:p>
                  </a:txBody>
                  <a:tcPr marL="121920" marR="121920" anchor="ctr"/>
                </a:tc>
                <a:tc>
                  <a:txBody>
                    <a:bodyPr/>
                    <a:lstStyle/>
                    <a:p>
                      <a:r>
                        <a:rPr lang="zh-CN" altLang="en-US" dirty="0"/>
                        <a:t>向左对齐格式化对象，默认右对齐</a:t>
                      </a:r>
                    </a:p>
                  </a:txBody>
                  <a:tcPr marL="121920" marR="121920" anchor="ctr"/>
                </a:tc>
                <a:extLst>
                  <a:ext uri="{0D108BD9-81ED-4DB2-BD59-A6C34878D82A}">
                    <a16:rowId xmlns:a16="http://schemas.microsoft.com/office/drawing/2014/main" val="10009"/>
                  </a:ext>
                </a:extLst>
              </a:tr>
              <a:tr h="448294">
                <a:tc>
                  <a:txBody>
                    <a:bodyPr/>
                    <a:lstStyle/>
                    <a:p>
                      <a:r>
                        <a:rPr lang="en-US" altLang="zh-CN" dirty="0"/>
                        <a:t>+10.2f</a:t>
                      </a:r>
                      <a:endParaRPr lang="zh-CN" altLang="en-US" dirty="0"/>
                    </a:p>
                  </a:txBody>
                  <a:tcPr marL="121920" marR="121920" anchor="ctr"/>
                </a:tc>
                <a:tc>
                  <a:txBody>
                    <a:bodyPr/>
                    <a:lstStyle/>
                    <a:p>
                      <a:r>
                        <a:rPr lang="zh-CN" altLang="en-US" dirty="0"/>
                        <a:t>格式化浮点数，如果是正数，则自动加上正号</a:t>
                      </a:r>
                      <a:r>
                        <a:rPr lang="en-US" altLang="zh-CN" dirty="0"/>
                        <a:t>+</a:t>
                      </a:r>
                      <a:endParaRPr lang="zh-CN" altLang="en-US" dirty="0"/>
                    </a:p>
                  </a:txBody>
                  <a:tcPr marL="121920" marR="121920" anchor="ctr"/>
                </a:tc>
                <a:extLst>
                  <a:ext uri="{0D108BD9-81ED-4DB2-BD59-A6C34878D82A}">
                    <a16:rowId xmlns:a16="http://schemas.microsoft.com/office/drawing/2014/main" val="10010"/>
                  </a:ext>
                </a:extLst>
              </a:tr>
            </a:tbl>
          </a:graphicData>
        </a:graphic>
      </p:graphicFrame>
      <p:sp>
        <p:nvSpPr>
          <p:cNvPr id="2" name="灯片编号占位符 1"/>
          <p:cNvSpPr>
            <a:spLocks noGrp="1"/>
          </p:cNvSpPr>
          <p:nvPr>
            <p:ph type="sldNum" sz="quarter" idx="12"/>
          </p:nvPr>
        </p:nvSpPr>
        <p:spPr/>
        <p:txBody>
          <a:bodyPr/>
          <a:lstStyle/>
          <a:p>
            <a:fld id="{1FCCB009-CF97-1F4A-9399-55F1A7A4B45F}" type="slidenum">
              <a:rPr kumimoji="1" lang="zh-CN" altLang="en-US" smtClean="0"/>
              <a:t>12</a:t>
            </a:fld>
            <a:endParaRPr kumimoji="1" lang="zh-CN" altLang="en-US"/>
          </a:p>
        </p:txBody>
      </p:sp>
      <p:pic>
        <p:nvPicPr>
          <p:cNvPr id="3" name="图片 2">
            <a:extLst>
              <a:ext uri="{FF2B5EF4-FFF2-40B4-BE49-F238E27FC236}">
                <a16:creationId xmlns:a16="http://schemas.microsoft.com/office/drawing/2014/main" id="{DE24CC4D-51D2-4396-9A2A-B2E938E212CB}"/>
              </a:ext>
            </a:extLst>
          </p:cNvPr>
          <p:cNvPicPr>
            <a:picLocks noChangeAspect="1"/>
          </p:cNvPicPr>
          <p:nvPr/>
        </p:nvPicPr>
        <p:blipFill>
          <a:blip r:embed="rId3"/>
          <a:stretch>
            <a:fillRect/>
          </a:stretch>
        </p:blipFill>
        <p:spPr>
          <a:xfrm>
            <a:off x="7648575" y="119750"/>
            <a:ext cx="3819525" cy="1457325"/>
          </a:xfrm>
          <a:prstGeom prst="rect">
            <a:avLst/>
          </a:prstGeom>
        </p:spPr>
      </p:pic>
      <p:pic>
        <p:nvPicPr>
          <p:cNvPr id="6" name="图片 5">
            <a:extLst>
              <a:ext uri="{FF2B5EF4-FFF2-40B4-BE49-F238E27FC236}">
                <a16:creationId xmlns:a16="http://schemas.microsoft.com/office/drawing/2014/main" id="{0C9D5F97-C500-416D-8E6F-7BDADFBC1F2A}"/>
              </a:ext>
            </a:extLst>
          </p:cNvPr>
          <p:cNvPicPr>
            <a:picLocks noChangeAspect="1"/>
          </p:cNvPicPr>
          <p:nvPr/>
        </p:nvPicPr>
        <p:blipFill>
          <a:blip r:embed="rId4"/>
          <a:stretch>
            <a:fillRect/>
          </a:stretch>
        </p:blipFill>
        <p:spPr>
          <a:xfrm>
            <a:off x="8521700" y="5609743"/>
            <a:ext cx="2617304" cy="1088613"/>
          </a:xfrm>
          <a:prstGeom prst="rect">
            <a:avLst/>
          </a:prstGeom>
        </p:spPr>
      </p:pic>
    </p:spTree>
    <p:extLst>
      <p:ext uri="{BB962C8B-B14F-4D97-AF65-F5344CB8AC3E}">
        <p14:creationId xmlns:p14="http://schemas.microsoft.com/office/powerpoint/2010/main" val="17856240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82245"/>
            <a:ext cx="10515600" cy="1325563"/>
          </a:xfrm>
        </p:spPr>
        <p:txBody>
          <a:bodyPr/>
          <a:lstStyle/>
          <a:p>
            <a:r>
              <a:rPr lang="zh-CN" altLang="en-US" dirty="0"/>
              <a:t>字符串的</a:t>
            </a:r>
            <a:r>
              <a:rPr lang="en-US" altLang="zh-CN" dirty="0"/>
              <a:t>format</a:t>
            </a:r>
            <a:r>
              <a:rPr lang="zh-CN" altLang="en-US" dirty="0"/>
              <a:t>方法</a:t>
            </a:r>
          </a:p>
        </p:txBody>
      </p:sp>
      <p:sp>
        <p:nvSpPr>
          <p:cNvPr id="3" name="内容占位符 2"/>
          <p:cNvSpPr>
            <a:spLocks noGrp="1"/>
          </p:cNvSpPr>
          <p:nvPr>
            <p:ph idx="1"/>
          </p:nvPr>
        </p:nvSpPr>
        <p:spPr>
          <a:xfrm>
            <a:off x="838200" y="1356498"/>
            <a:ext cx="9943214" cy="4043547"/>
          </a:xfrm>
        </p:spPr>
        <p:txBody>
          <a:bodyPr>
            <a:normAutofit/>
          </a:bodyPr>
          <a:lstStyle/>
          <a:p>
            <a:pPr>
              <a:lnSpc>
                <a:spcPct val="120000"/>
              </a:lnSpc>
            </a:pPr>
            <a:r>
              <a:rPr lang="en-US" altLang="zh-CN" sz="1800" dirty="0"/>
              <a:t>Python2</a:t>
            </a:r>
            <a:r>
              <a:rPr lang="zh-CN" altLang="en-US" sz="1800" dirty="0"/>
              <a:t>支持，也可用于</a:t>
            </a:r>
            <a:r>
              <a:rPr lang="en-US" altLang="zh-CN" sz="1800" dirty="0"/>
              <a:t>Python3</a:t>
            </a:r>
            <a:r>
              <a:rPr lang="zh-CN" altLang="en-US" sz="1800" dirty="0"/>
              <a:t>：</a:t>
            </a:r>
            <a:r>
              <a:rPr lang="en-US" altLang="zh-CN" sz="2000" u="sng" dirty="0" err="1">
                <a:solidFill>
                  <a:srgbClr val="FF0000"/>
                </a:solidFill>
              </a:rPr>
              <a:t>format_string</a:t>
            </a:r>
            <a:r>
              <a:rPr lang="en-US" altLang="zh-CN" sz="2000" dirty="0">
                <a:solidFill>
                  <a:srgbClr val="0070C0"/>
                </a:solidFill>
              </a:rPr>
              <a:t> % (</a:t>
            </a:r>
            <a:r>
              <a:rPr lang="en-US" altLang="zh-CN" sz="2000" u="sng" dirty="0">
                <a:solidFill>
                  <a:srgbClr val="7030A0"/>
                </a:solidFill>
              </a:rPr>
              <a:t>value1, value2, …</a:t>
            </a:r>
            <a:r>
              <a:rPr lang="en-US" altLang="zh-CN" sz="2000" dirty="0">
                <a:solidFill>
                  <a:srgbClr val="0070C0"/>
                </a:solidFill>
              </a:rPr>
              <a:t>)</a:t>
            </a:r>
          </a:p>
          <a:p>
            <a:pPr>
              <a:lnSpc>
                <a:spcPct val="120000"/>
              </a:lnSpc>
            </a:pPr>
            <a:r>
              <a:rPr lang="en-US" altLang="zh-CN" dirty="0"/>
              <a:t>Python3</a:t>
            </a:r>
            <a:r>
              <a:rPr lang="zh-CN" altLang="en-US" dirty="0"/>
              <a:t>引入</a:t>
            </a:r>
            <a:r>
              <a:rPr lang="zh-CN" altLang="en-US" sz="1800" dirty="0"/>
              <a:t>：</a:t>
            </a:r>
            <a:r>
              <a:rPr lang="en-US" altLang="zh-CN" sz="2000" b="1" u="sng" dirty="0" err="1">
                <a:solidFill>
                  <a:srgbClr val="FF0000"/>
                </a:solidFill>
              </a:rPr>
              <a:t>format_string</a:t>
            </a:r>
            <a:r>
              <a:rPr lang="en-US" altLang="zh-CN" sz="2000" b="1" dirty="0" err="1">
                <a:solidFill>
                  <a:srgbClr val="0070C0"/>
                </a:solidFill>
              </a:rPr>
              <a:t>.format</a:t>
            </a:r>
            <a:r>
              <a:rPr lang="en-US" altLang="zh-CN" sz="2000" b="1" dirty="0">
                <a:solidFill>
                  <a:srgbClr val="0070C0"/>
                </a:solidFill>
              </a:rPr>
              <a:t>(</a:t>
            </a:r>
            <a:r>
              <a:rPr lang="en-US" altLang="zh-CN" sz="2000" b="1" u="sng" dirty="0">
                <a:solidFill>
                  <a:srgbClr val="7030A0"/>
                </a:solidFill>
              </a:rPr>
              <a:t>*</a:t>
            </a:r>
            <a:r>
              <a:rPr lang="en-US" altLang="zh-CN" sz="2000" b="1" u="sng" dirty="0" err="1">
                <a:solidFill>
                  <a:srgbClr val="7030A0"/>
                </a:solidFill>
              </a:rPr>
              <a:t>args</a:t>
            </a:r>
            <a:r>
              <a:rPr lang="en-US" altLang="zh-CN" sz="2000" b="1" u="sng" dirty="0">
                <a:solidFill>
                  <a:srgbClr val="7030A0"/>
                </a:solidFill>
              </a:rPr>
              <a:t>, **</a:t>
            </a:r>
            <a:r>
              <a:rPr lang="en-US" altLang="zh-CN" sz="2000" b="1" u="sng" dirty="0" err="1">
                <a:solidFill>
                  <a:srgbClr val="7030A0"/>
                </a:solidFill>
              </a:rPr>
              <a:t>kwargs</a:t>
            </a:r>
            <a:r>
              <a:rPr lang="en-US" altLang="zh-CN" sz="2000" b="1" dirty="0">
                <a:solidFill>
                  <a:srgbClr val="0070C0"/>
                </a:solidFill>
              </a:rPr>
              <a:t>) </a:t>
            </a:r>
            <a:r>
              <a:rPr lang="en-US" altLang="zh-CN" sz="1800" dirty="0"/>
              <a:t>, </a:t>
            </a:r>
            <a:r>
              <a:rPr lang="zh-CN" altLang="en-US" sz="1800" u="sng" dirty="0">
                <a:solidFill>
                  <a:srgbClr val="FF0000"/>
                </a:solidFill>
              </a:rPr>
              <a:t>格式说明符</a:t>
            </a:r>
            <a:r>
              <a:rPr lang="zh-CN" altLang="en-US" sz="1800" dirty="0"/>
              <a:t>有所变化：</a:t>
            </a:r>
            <a:endParaRPr lang="en-US" altLang="zh-CN" sz="1800" dirty="0"/>
          </a:p>
          <a:p>
            <a:pPr>
              <a:lnSpc>
                <a:spcPct val="120000"/>
              </a:lnSpc>
            </a:pPr>
            <a:r>
              <a:rPr lang="en-US" altLang="zh-CN" sz="1800" u="sng" dirty="0"/>
              <a:t>% [flags] </a:t>
            </a:r>
            <a:r>
              <a:rPr lang="en-US" altLang="zh-CN" sz="1800" u="sng" dirty="0">
                <a:solidFill>
                  <a:srgbClr val="FF0000"/>
                </a:solidFill>
              </a:rPr>
              <a:t>[width] [.precision] type</a:t>
            </a:r>
            <a:r>
              <a:rPr lang="en-US" altLang="zh-CN" sz="1800" u="sng" dirty="0"/>
              <a:t> </a:t>
            </a:r>
            <a:r>
              <a:rPr lang="en-US" altLang="zh-CN" sz="1800" dirty="0"/>
              <a:t> </a:t>
            </a:r>
            <a:r>
              <a:rPr lang="zh-CN" altLang="en-US" sz="1800" dirty="0">
                <a:sym typeface="Wingdings" panose="05000000000000000000" pitchFamily="2" charset="2"/>
              </a:rPr>
              <a:t>变为</a:t>
            </a:r>
            <a:r>
              <a:rPr lang="en-US" altLang="zh-CN" sz="1800" u="sng" dirty="0">
                <a:sym typeface="Wingdings" panose="05000000000000000000" pitchFamily="2" charset="2"/>
              </a:rPr>
              <a:t> </a:t>
            </a:r>
            <a:r>
              <a:rPr lang="zh-CN" altLang="zh-CN" sz="1800" u="sng" dirty="0"/>
              <a:t>{</a:t>
            </a:r>
            <a:r>
              <a:rPr lang="en-US" altLang="zh-CN" sz="1800" u="sng" dirty="0"/>
              <a:t>[</a:t>
            </a:r>
            <a:r>
              <a:rPr lang="zh-CN" altLang="zh-CN" sz="1800" u="sng" dirty="0"/>
              <a:t>fieldname</a:t>
            </a:r>
            <a:r>
              <a:rPr lang="en-US" altLang="zh-CN" sz="1800" u="sng" dirty="0"/>
              <a:t>][</a:t>
            </a:r>
            <a:r>
              <a:rPr lang="zh-CN" altLang="zh-CN" sz="1800" u="sng" dirty="0"/>
              <a:t>!conversion</a:t>
            </a:r>
            <a:r>
              <a:rPr lang="en-US" altLang="zh-CN" sz="1800" u="sng" dirty="0"/>
              <a:t>][</a:t>
            </a:r>
            <a:r>
              <a:rPr lang="zh-CN" altLang="zh-CN" sz="1800" u="sng" dirty="0">
                <a:solidFill>
                  <a:srgbClr val="FF0000"/>
                </a:solidFill>
              </a:rPr>
              <a:t>:formatspec</a:t>
            </a:r>
            <a:r>
              <a:rPr lang="en-US" altLang="zh-CN" sz="1800" u="sng" dirty="0"/>
              <a:t>]</a:t>
            </a:r>
            <a:r>
              <a:rPr lang="zh-CN" altLang="zh-CN" sz="1800" u="sng" dirty="0"/>
              <a:t>}</a:t>
            </a:r>
          </a:p>
          <a:p>
            <a:pPr lvl="1">
              <a:lnSpc>
                <a:spcPct val="120000"/>
              </a:lnSpc>
            </a:pPr>
            <a:r>
              <a:rPr lang="en-US" altLang="zh-CN" sz="1800" dirty="0" err="1"/>
              <a:t>filedname</a:t>
            </a:r>
            <a:r>
              <a:rPr lang="en-US" altLang="zh-CN" sz="1800" dirty="0"/>
              <a:t>: </a:t>
            </a:r>
            <a:r>
              <a:rPr lang="zh-CN" altLang="en-US" sz="1800" dirty="0"/>
              <a:t>确定（自动或者人为指定）当前位置格式化的值是对应的哪个位置参数或关键字参数，参数后面还可以添加</a:t>
            </a:r>
            <a:r>
              <a:rPr lang="en-US" altLang="zh-CN" sz="1800" dirty="0"/>
              <a:t>.</a:t>
            </a:r>
            <a:r>
              <a:rPr lang="en-US" altLang="zh-CN" sz="1800" dirty="0" err="1"/>
              <a:t>attr</a:t>
            </a:r>
            <a:r>
              <a:rPr lang="zh-CN" altLang="en-US" sz="1800" dirty="0"/>
              <a:t>或者</a:t>
            </a:r>
            <a:r>
              <a:rPr lang="en-US" altLang="zh-CN" sz="1800" dirty="0"/>
              <a:t>[index]</a:t>
            </a:r>
            <a:r>
              <a:rPr lang="zh-CN" altLang="en-US" sz="1800" dirty="0"/>
              <a:t>来访问参数的属性或者参数中下标对应的元素</a:t>
            </a:r>
            <a:endParaRPr lang="en-US" altLang="zh-CN" sz="1800" dirty="0"/>
          </a:p>
          <a:p>
            <a:pPr lvl="1">
              <a:lnSpc>
                <a:spcPct val="120000"/>
              </a:lnSpc>
            </a:pPr>
            <a:r>
              <a:rPr lang="en-US" altLang="zh-CN" sz="1800" dirty="0">
                <a:solidFill>
                  <a:schemeClr val="bg1">
                    <a:lumMod val="75000"/>
                  </a:schemeClr>
                </a:solidFill>
              </a:rPr>
              <a:t>conversion</a:t>
            </a:r>
            <a:r>
              <a:rPr lang="zh-CN" altLang="en-US" sz="1800" dirty="0">
                <a:solidFill>
                  <a:schemeClr val="bg1">
                    <a:lumMod val="75000"/>
                  </a:schemeClr>
                </a:solidFill>
              </a:rPr>
              <a:t>可取值</a:t>
            </a:r>
            <a:r>
              <a:rPr lang="en-US" altLang="zh-CN" sz="1800" dirty="0" err="1">
                <a:solidFill>
                  <a:schemeClr val="bg1">
                    <a:lumMod val="75000"/>
                  </a:schemeClr>
                </a:solidFill>
              </a:rPr>
              <a:t>rsa</a:t>
            </a:r>
            <a:r>
              <a:rPr lang="zh-CN" altLang="en-US" sz="1800" dirty="0">
                <a:solidFill>
                  <a:schemeClr val="bg1">
                    <a:lumMod val="75000"/>
                  </a:schemeClr>
                </a:solidFill>
              </a:rPr>
              <a:t>，表示调用内置函数</a:t>
            </a:r>
            <a:r>
              <a:rPr lang="en-US" altLang="zh-CN" sz="1800" dirty="0" err="1">
                <a:solidFill>
                  <a:schemeClr val="bg1">
                    <a:lumMod val="75000"/>
                  </a:schemeClr>
                </a:solidFill>
              </a:rPr>
              <a:t>repr,str,ascii</a:t>
            </a:r>
            <a:r>
              <a:rPr lang="zh-CN" altLang="en-US" sz="1800" dirty="0">
                <a:solidFill>
                  <a:schemeClr val="bg1">
                    <a:lumMod val="75000"/>
                  </a:schemeClr>
                </a:solidFill>
              </a:rPr>
              <a:t>函数之后再格式化</a:t>
            </a:r>
            <a:endParaRPr lang="en-US" altLang="zh-CN" sz="1800" dirty="0">
              <a:solidFill>
                <a:schemeClr val="bg1">
                  <a:lumMod val="75000"/>
                </a:schemeClr>
              </a:solidFill>
            </a:endParaRPr>
          </a:p>
          <a:p>
            <a:pPr lvl="1">
              <a:lnSpc>
                <a:spcPct val="120000"/>
              </a:lnSpc>
            </a:pPr>
            <a:r>
              <a:rPr lang="en-US" altLang="zh-CN" sz="1800" dirty="0" err="1">
                <a:solidFill>
                  <a:srgbClr val="FF0000"/>
                </a:solidFill>
              </a:rPr>
              <a:t>formatspec</a:t>
            </a:r>
            <a:r>
              <a:rPr lang="en-US" altLang="zh-CN" sz="1800" dirty="0">
                <a:solidFill>
                  <a:srgbClr val="FF0000"/>
                </a:solidFill>
              </a:rPr>
              <a:t>:</a:t>
            </a:r>
            <a:r>
              <a:rPr lang="en-US" altLang="zh-CN" sz="1800" dirty="0"/>
              <a:t>  </a:t>
            </a:r>
            <a:r>
              <a:rPr lang="zh-CN" altLang="zh-CN" sz="1800" dirty="0"/>
              <a:t>[[fill]align][sign][#][0]</a:t>
            </a:r>
            <a:r>
              <a:rPr lang="zh-CN" altLang="zh-CN" sz="1800" u="sng" dirty="0">
                <a:solidFill>
                  <a:srgbClr val="FF0000"/>
                </a:solidFill>
              </a:rPr>
              <a:t>[width]</a:t>
            </a:r>
            <a:r>
              <a:rPr lang="en-US" altLang="zh-CN" sz="1800" u="sng" dirty="0">
                <a:solidFill>
                  <a:srgbClr val="FF0000"/>
                </a:solidFill>
              </a:rPr>
              <a:t>[,]</a:t>
            </a:r>
            <a:r>
              <a:rPr lang="zh-CN" altLang="zh-CN" sz="1800" u="sng" dirty="0">
                <a:solidFill>
                  <a:srgbClr val="FF0000"/>
                </a:solidFill>
              </a:rPr>
              <a:t>[.precision][typecode]</a:t>
            </a:r>
            <a:r>
              <a:rPr lang="zh-CN" altLang="en-US" sz="1800" dirty="0">
                <a:solidFill>
                  <a:srgbClr val="FF0000"/>
                </a:solidFill>
              </a:rPr>
              <a:t>   </a:t>
            </a:r>
            <a:r>
              <a:rPr lang="en-US" altLang="zh-CN" sz="1800" dirty="0"/>
              <a:t>(</a:t>
            </a:r>
            <a:r>
              <a:rPr lang="zh-CN" altLang="en-US" sz="1800" dirty="0"/>
              <a:t>次序规定）</a:t>
            </a:r>
            <a:endParaRPr lang="en-US" altLang="zh-CN" sz="1800" dirty="0"/>
          </a:p>
          <a:p>
            <a:pPr>
              <a:lnSpc>
                <a:spcPct val="120000"/>
              </a:lnSpc>
            </a:pPr>
            <a:endParaRPr lang="zh-CN" altLang="en-US" sz="1800" dirty="0"/>
          </a:p>
        </p:txBody>
      </p:sp>
      <p:sp>
        <p:nvSpPr>
          <p:cNvPr id="4" name="灯片编号占位符 3"/>
          <p:cNvSpPr>
            <a:spLocks noGrp="1"/>
          </p:cNvSpPr>
          <p:nvPr>
            <p:ph type="sldNum" sz="quarter" idx="12"/>
          </p:nvPr>
        </p:nvSpPr>
        <p:spPr/>
        <p:txBody>
          <a:bodyPr/>
          <a:lstStyle/>
          <a:p>
            <a:fld id="{1FCCB009-CF97-1F4A-9399-55F1A7A4B45F}" type="slidenum">
              <a:rPr kumimoji="1" lang="zh-CN" altLang="en-US" smtClean="0"/>
              <a:t>13</a:t>
            </a:fld>
            <a:endParaRPr kumimoji="1" lang="zh-CN" altLang="en-US" dirty="0"/>
          </a:p>
        </p:txBody>
      </p:sp>
      <p:sp>
        <p:nvSpPr>
          <p:cNvPr id="5" name="矩形 4"/>
          <p:cNvSpPr/>
          <p:nvPr/>
        </p:nvSpPr>
        <p:spPr>
          <a:xfrm>
            <a:off x="644702" y="4856349"/>
            <a:ext cx="5613991" cy="1865126"/>
          </a:xfrm>
          <a:prstGeom prst="rect">
            <a:avLst/>
          </a:prstGeom>
        </p:spPr>
        <p:txBody>
          <a:bodyPr wrap="square">
            <a:spAutoFit/>
          </a:bodyPr>
          <a:lstStyle/>
          <a:p>
            <a:pPr>
              <a:lnSpc>
                <a:spcPct val="120000"/>
              </a:lnSpc>
            </a:pPr>
            <a:r>
              <a:rPr lang="en-US" altLang="zh-CN" u="sng" dirty="0"/>
              <a:t>align: </a:t>
            </a:r>
            <a:r>
              <a:rPr lang="zh-CN" altLang="en-US" u="sng" dirty="0"/>
              <a:t>对齐方式</a:t>
            </a:r>
            <a:endParaRPr lang="en-US" altLang="zh-CN" u="sng" dirty="0"/>
          </a:p>
          <a:p>
            <a:pPr lvl="1">
              <a:lnSpc>
                <a:spcPct val="120000"/>
              </a:lnSpc>
            </a:pPr>
            <a:r>
              <a:rPr lang="en-US" altLang="zh-CN" dirty="0"/>
              <a:t>&lt;  </a:t>
            </a:r>
            <a:r>
              <a:rPr lang="zh-CN" altLang="en-US" dirty="0"/>
              <a:t>左对齐  大部分对象缺省为左对齐</a:t>
            </a:r>
            <a:endParaRPr lang="en-US" altLang="zh-CN" dirty="0"/>
          </a:p>
          <a:p>
            <a:pPr lvl="1">
              <a:lnSpc>
                <a:spcPct val="120000"/>
              </a:lnSpc>
            </a:pPr>
            <a:r>
              <a:rPr lang="en-US" altLang="zh-CN" sz="2000" dirty="0"/>
              <a:t>&gt; </a:t>
            </a:r>
            <a:r>
              <a:rPr lang="zh-CN" altLang="en-US" sz="2000" dirty="0"/>
              <a:t>右对齐  数字类型缺省为右对齐</a:t>
            </a:r>
            <a:endParaRPr lang="en-US" altLang="zh-CN" sz="2000" dirty="0"/>
          </a:p>
          <a:p>
            <a:pPr lvl="1">
              <a:lnSpc>
                <a:spcPct val="120000"/>
              </a:lnSpc>
            </a:pPr>
            <a:r>
              <a:rPr lang="en-US" altLang="zh-CN" sz="2000" dirty="0"/>
              <a:t>^ </a:t>
            </a:r>
            <a:r>
              <a:rPr lang="zh-CN" altLang="en-US" sz="2000" dirty="0"/>
              <a:t>中间对齐</a:t>
            </a:r>
            <a:endParaRPr lang="en-US" altLang="zh-CN" sz="2000" dirty="0"/>
          </a:p>
          <a:p>
            <a:pPr lvl="1">
              <a:lnSpc>
                <a:spcPct val="120000"/>
              </a:lnSpc>
            </a:pPr>
            <a:r>
              <a:rPr lang="en-US" altLang="zh-CN" sz="2000" dirty="0"/>
              <a:t>=</a:t>
            </a:r>
            <a:r>
              <a:rPr lang="zh-CN" altLang="en-US" sz="2000" dirty="0"/>
              <a:t> 用于数字类型，表示填充字符在符号之后</a:t>
            </a:r>
            <a:endParaRPr lang="en-US" altLang="zh-CN" sz="2000" dirty="0"/>
          </a:p>
        </p:txBody>
      </p:sp>
      <p:sp>
        <p:nvSpPr>
          <p:cNvPr id="6" name="矩形 5"/>
          <p:cNvSpPr/>
          <p:nvPr/>
        </p:nvSpPr>
        <p:spPr>
          <a:xfrm>
            <a:off x="6258693" y="4830097"/>
            <a:ext cx="5802678" cy="1717393"/>
          </a:xfrm>
          <a:prstGeom prst="rect">
            <a:avLst/>
          </a:prstGeom>
        </p:spPr>
        <p:txBody>
          <a:bodyPr wrap="square">
            <a:spAutoFit/>
          </a:bodyPr>
          <a:lstStyle/>
          <a:p>
            <a:pPr marL="342900" indent="-342900">
              <a:lnSpc>
                <a:spcPct val="120000"/>
              </a:lnSpc>
              <a:buFont typeface="Arial" panose="020B0604020202020204" pitchFamily="34" charset="0"/>
              <a:buChar char="•"/>
            </a:pPr>
            <a:r>
              <a:rPr lang="en-US" altLang="zh-CN" sz="2200" dirty="0"/>
              <a:t>fill: </a:t>
            </a:r>
            <a:r>
              <a:rPr lang="zh-CN" altLang="en-US" sz="2200" dirty="0"/>
              <a:t>对齐时使用的填充字符，缺省为空格</a:t>
            </a:r>
            <a:endParaRPr lang="en-US" altLang="zh-CN" sz="2200" dirty="0"/>
          </a:p>
          <a:p>
            <a:pPr marL="342900" indent="-342900">
              <a:lnSpc>
                <a:spcPct val="120000"/>
              </a:lnSpc>
              <a:buFont typeface="Arial" panose="020B0604020202020204" pitchFamily="34" charset="0"/>
              <a:buChar char="•"/>
            </a:pPr>
            <a:r>
              <a:rPr lang="en-US" altLang="zh-CN" sz="2200" dirty="0" err="1"/>
              <a:t>typecode</a:t>
            </a:r>
            <a:r>
              <a:rPr lang="zh-CN" altLang="en-US" sz="2200" dirty="0"/>
              <a:t>类似，</a:t>
            </a:r>
            <a:endParaRPr lang="en-US" altLang="zh-CN" sz="2200" dirty="0"/>
          </a:p>
          <a:p>
            <a:pPr marL="800100" lvl="1" indent="-342900">
              <a:lnSpc>
                <a:spcPct val="120000"/>
              </a:lnSpc>
              <a:buFont typeface="Arial" panose="020B0604020202020204" pitchFamily="34" charset="0"/>
              <a:buChar char="•"/>
            </a:pPr>
            <a:r>
              <a:rPr lang="zh-CN" altLang="en-US" sz="2200" dirty="0"/>
              <a:t>新加入 </a:t>
            </a:r>
            <a:r>
              <a:rPr lang="en-US" altLang="zh-CN" sz="2200" dirty="0"/>
              <a:t>b</a:t>
            </a:r>
            <a:r>
              <a:rPr lang="zh-CN" altLang="en-US" sz="2200" dirty="0"/>
              <a:t>将整数格式化成二进制字符串</a:t>
            </a:r>
            <a:endParaRPr lang="en-US" altLang="zh-CN" sz="2200" dirty="0"/>
          </a:p>
          <a:p>
            <a:pPr marL="800100" lvl="1" indent="-342900">
              <a:lnSpc>
                <a:spcPct val="120000"/>
              </a:lnSpc>
              <a:buFont typeface="Arial" panose="020B0604020202020204" pitchFamily="34" charset="0"/>
              <a:buChar char="•"/>
            </a:pPr>
            <a:r>
              <a:rPr lang="en-US" altLang="zh-CN" sz="2200" b="1" dirty="0">
                <a:solidFill>
                  <a:srgbClr val="0070C0"/>
                </a:solidFill>
              </a:rPr>
              <a:t>, </a:t>
            </a:r>
            <a:r>
              <a:rPr lang="zh-CN" altLang="en-US" sz="2200" dirty="0"/>
              <a:t>用于数字类型，表示每千位加逗号</a:t>
            </a:r>
          </a:p>
        </p:txBody>
      </p:sp>
    </p:spTree>
    <p:extLst>
      <p:ext uri="{BB962C8B-B14F-4D97-AF65-F5344CB8AC3E}">
        <p14:creationId xmlns:p14="http://schemas.microsoft.com/office/powerpoint/2010/main" val="37386258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字符串的</a:t>
            </a:r>
            <a:r>
              <a:rPr lang="en-US" altLang="zh-CN" dirty="0"/>
              <a:t>format</a:t>
            </a:r>
            <a:r>
              <a:rPr lang="zh-CN" altLang="en-US" dirty="0"/>
              <a:t>方法：例子</a:t>
            </a:r>
          </a:p>
        </p:txBody>
      </p:sp>
      <p:sp>
        <p:nvSpPr>
          <p:cNvPr id="4" name="灯片编号占位符 3"/>
          <p:cNvSpPr>
            <a:spLocks noGrp="1"/>
          </p:cNvSpPr>
          <p:nvPr>
            <p:ph type="sldNum" sz="quarter" idx="12"/>
          </p:nvPr>
        </p:nvSpPr>
        <p:spPr/>
        <p:txBody>
          <a:bodyPr/>
          <a:lstStyle/>
          <a:p>
            <a:fld id="{1FCCB009-CF97-1F4A-9399-55F1A7A4B45F}" type="slidenum">
              <a:rPr kumimoji="1" lang="zh-CN" altLang="en-US" smtClean="0"/>
              <a:t>14</a:t>
            </a:fld>
            <a:endParaRPr kumimoji="1" lang="zh-CN" altLang="en-US"/>
          </a:p>
        </p:txBody>
      </p:sp>
      <p:sp>
        <p:nvSpPr>
          <p:cNvPr id="5" name="矩形 4"/>
          <p:cNvSpPr/>
          <p:nvPr/>
        </p:nvSpPr>
        <p:spPr>
          <a:xfrm>
            <a:off x="581246" y="1502665"/>
            <a:ext cx="6096000" cy="4524315"/>
          </a:xfrm>
          <a:prstGeom prst="rect">
            <a:avLst/>
          </a:prstGeom>
          <a:solidFill>
            <a:schemeClr val="accent4">
              <a:lumMod val="20000"/>
              <a:lumOff val="80000"/>
            </a:schemeClr>
          </a:solidFill>
          <a:ln>
            <a:solidFill>
              <a:srgbClr val="002060"/>
            </a:solidFill>
          </a:ln>
        </p:spPr>
        <p:txBody>
          <a:bodyPr>
            <a:spAutoFit/>
          </a:bodyPr>
          <a:lstStyle/>
          <a:p>
            <a:r>
              <a:rPr lang="en-US" altLang="zh-CN" b="1" kern="0" dirty="0">
                <a:solidFill>
                  <a:srgbClr val="0000FF"/>
                </a:solidFill>
                <a:latin typeface="Courier New" panose="02070309020205020404" pitchFamily="49" charset="0"/>
                <a:ea typeface="宋体" panose="02010600030101010101" pitchFamily="2" charset="-122"/>
              </a:rPr>
              <a:t>print</a:t>
            </a:r>
            <a:r>
              <a:rPr lang="en-US" altLang="zh-CN" b="1" kern="0" dirty="0">
                <a:solidFill>
                  <a:srgbClr val="000080"/>
                </a:solidFill>
                <a:latin typeface="Courier New" panose="02070309020205020404" pitchFamily="49" charset="0"/>
                <a:ea typeface="宋体" panose="02010600030101010101" pitchFamily="2" charset="-122"/>
              </a:rPr>
              <a:t>(</a:t>
            </a:r>
            <a:r>
              <a:rPr lang="en-US" altLang="zh-CN" kern="0" dirty="0">
                <a:solidFill>
                  <a:srgbClr val="000000"/>
                </a:solidFill>
                <a:latin typeface="Courier New" panose="02070309020205020404" pitchFamily="49" charset="0"/>
                <a:ea typeface="宋体" panose="02010600030101010101" pitchFamily="2" charset="-122"/>
              </a:rPr>
              <a:t> </a:t>
            </a:r>
            <a:r>
              <a:rPr lang="en-US" altLang="zh-CN" kern="0" dirty="0">
                <a:solidFill>
                  <a:srgbClr val="808080"/>
                </a:solidFill>
                <a:latin typeface="Courier New" panose="02070309020205020404" pitchFamily="49" charset="0"/>
                <a:ea typeface="宋体" panose="02010600030101010101" pitchFamily="2" charset="-122"/>
              </a:rPr>
              <a:t>"The number {0:,} in hex is: {0</a:t>
            </a:r>
            <a:r>
              <a:rPr lang="en-US" altLang="zh-CN" kern="0" dirty="0">
                <a:solidFill>
                  <a:srgbClr val="FF0000"/>
                </a:solidFill>
                <a:latin typeface="Courier New" panose="02070309020205020404" pitchFamily="49" charset="0"/>
                <a:ea typeface="宋体" panose="02010600030101010101" pitchFamily="2" charset="-122"/>
              </a:rPr>
              <a:t>:#x</a:t>
            </a:r>
            <a:r>
              <a:rPr lang="en-US" altLang="zh-CN" kern="0" dirty="0">
                <a:solidFill>
                  <a:srgbClr val="808080"/>
                </a:solidFill>
                <a:latin typeface="Courier New" panose="02070309020205020404" pitchFamily="49" charset="0"/>
                <a:ea typeface="宋体" panose="02010600030101010101" pitchFamily="2" charset="-122"/>
              </a:rPr>
              <a:t>}, the number {1} in </a:t>
            </a:r>
            <a:r>
              <a:rPr lang="en-US" altLang="zh-CN" kern="0" dirty="0" err="1">
                <a:solidFill>
                  <a:srgbClr val="808080"/>
                </a:solidFill>
                <a:latin typeface="Courier New" panose="02070309020205020404" pitchFamily="49" charset="0"/>
                <a:ea typeface="宋体" panose="02010600030101010101" pitchFamily="2" charset="-122"/>
              </a:rPr>
              <a:t>oct</a:t>
            </a:r>
            <a:r>
              <a:rPr lang="en-US" altLang="zh-CN" kern="0" dirty="0">
                <a:solidFill>
                  <a:srgbClr val="808080"/>
                </a:solidFill>
                <a:latin typeface="Courier New" panose="02070309020205020404" pitchFamily="49" charset="0"/>
                <a:ea typeface="宋体" panose="02010600030101010101" pitchFamily="2" charset="-122"/>
              </a:rPr>
              <a:t> is {1:</a:t>
            </a:r>
            <a:r>
              <a:rPr lang="en-US" altLang="zh-CN" kern="0" dirty="0">
                <a:solidFill>
                  <a:srgbClr val="FF0000"/>
                </a:solidFill>
                <a:latin typeface="Courier New" panose="02070309020205020404" pitchFamily="49" charset="0"/>
                <a:ea typeface="宋体" panose="02010600030101010101" pitchFamily="2" charset="-122"/>
              </a:rPr>
              <a:t>#o</a:t>
            </a:r>
            <a:r>
              <a:rPr lang="en-US" altLang="zh-CN" kern="0" dirty="0">
                <a:solidFill>
                  <a:srgbClr val="808080"/>
                </a:solidFill>
                <a:latin typeface="Courier New" panose="02070309020205020404" pitchFamily="49" charset="0"/>
                <a:ea typeface="宋体" panose="02010600030101010101" pitchFamily="2" charset="-122"/>
              </a:rPr>
              <a:t>}"</a:t>
            </a:r>
            <a:r>
              <a:rPr lang="en-US" altLang="zh-CN" b="1" kern="0" dirty="0">
                <a:solidFill>
                  <a:srgbClr val="000080"/>
                </a:solidFill>
                <a:latin typeface="Courier New" panose="02070309020205020404" pitchFamily="49" charset="0"/>
                <a:ea typeface="宋体" panose="02010600030101010101" pitchFamily="2" charset="-122"/>
              </a:rPr>
              <a:t>.</a:t>
            </a:r>
            <a:r>
              <a:rPr lang="en-US" altLang="zh-CN" kern="0" dirty="0">
                <a:solidFill>
                  <a:srgbClr val="000000"/>
                </a:solidFill>
                <a:latin typeface="Courier New" panose="02070309020205020404" pitchFamily="49" charset="0"/>
                <a:ea typeface="宋体" panose="02010600030101010101" pitchFamily="2" charset="-122"/>
              </a:rPr>
              <a:t>format</a:t>
            </a:r>
            <a:r>
              <a:rPr lang="en-US" altLang="zh-CN" b="1" kern="0" dirty="0">
                <a:solidFill>
                  <a:srgbClr val="000080"/>
                </a:solidFill>
                <a:latin typeface="Courier New" panose="02070309020205020404" pitchFamily="49" charset="0"/>
                <a:ea typeface="宋体" panose="02010600030101010101" pitchFamily="2" charset="-122"/>
              </a:rPr>
              <a:t>(</a:t>
            </a:r>
            <a:r>
              <a:rPr lang="en-US" altLang="zh-CN" kern="0" dirty="0">
                <a:solidFill>
                  <a:srgbClr val="000000"/>
                </a:solidFill>
                <a:latin typeface="Courier New" panose="02070309020205020404" pitchFamily="49" charset="0"/>
                <a:ea typeface="宋体" panose="02010600030101010101" pitchFamily="2" charset="-122"/>
              </a:rPr>
              <a:t> </a:t>
            </a:r>
            <a:r>
              <a:rPr lang="en-US" altLang="zh-CN" kern="0" dirty="0">
                <a:solidFill>
                  <a:srgbClr val="FF0000"/>
                </a:solidFill>
                <a:latin typeface="Courier New" panose="02070309020205020404" pitchFamily="49" charset="0"/>
                <a:ea typeface="宋体" panose="02010600030101010101" pitchFamily="2" charset="-122"/>
              </a:rPr>
              <a:t>5555</a:t>
            </a:r>
            <a:r>
              <a:rPr lang="en-US" altLang="zh-CN" b="1" kern="0" dirty="0">
                <a:solidFill>
                  <a:srgbClr val="000080"/>
                </a:solidFill>
                <a:latin typeface="Courier New" panose="02070309020205020404" pitchFamily="49" charset="0"/>
                <a:ea typeface="宋体" panose="02010600030101010101" pitchFamily="2" charset="-122"/>
              </a:rPr>
              <a:t>,</a:t>
            </a:r>
            <a:r>
              <a:rPr lang="en-US" altLang="zh-CN" kern="0" dirty="0">
                <a:solidFill>
                  <a:srgbClr val="000000"/>
                </a:solidFill>
                <a:latin typeface="Courier New" panose="02070309020205020404" pitchFamily="49" charset="0"/>
                <a:ea typeface="宋体" panose="02010600030101010101" pitchFamily="2" charset="-122"/>
              </a:rPr>
              <a:t> </a:t>
            </a:r>
            <a:r>
              <a:rPr lang="en-US" altLang="zh-CN" kern="0" dirty="0">
                <a:solidFill>
                  <a:srgbClr val="FF0000"/>
                </a:solidFill>
                <a:latin typeface="Courier New" panose="02070309020205020404" pitchFamily="49" charset="0"/>
                <a:ea typeface="宋体" panose="02010600030101010101" pitchFamily="2" charset="-122"/>
              </a:rPr>
              <a:t>55</a:t>
            </a:r>
            <a:r>
              <a:rPr lang="en-US" altLang="zh-CN" kern="0" dirty="0">
                <a:solidFill>
                  <a:srgbClr val="000000"/>
                </a:solidFill>
                <a:latin typeface="Courier New" panose="02070309020205020404" pitchFamily="49" charset="0"/>
                <a:ea typeface="宋体" panose="02010600030101010101" pitchFamily="2" charset="-122"/>
              </a:rPr>
              <a:t> </a:t>
            </a:r>
            <a:r>
              <a:rPr lang="en-US" altLang="zh-CN" b="1" kern="0" dirty="0">
                <a:solidFill>
                  <a:srgbClr val="000080"/>
                </a:solidFill>
                <a:latin typeface="Courier New" panose="02070309020205020404" pitchFamily="49" charset="0"/>
                <a:ea typeface="宋体" panose="02010600030101010101" pitchFamily="2" charset="-122"/>
              </a:rPr>
              <a:t>)</a:t>
            </a:r>
            <a:r>
              <a:rPr lang="en-US" altLang="zh-CN" kern="0" dirty="0">
                <a:solidFill>
                  <a:srgbClr val="000000"/>
                </a:solidFill>
                <a:latin typeface="Courier New" panose="02070309020205020404" pitchFamily="49" charset="0"/>
                <a:ea typeface="宋体" panose="02010600030101010101" pitchFamily="2" charset="-122"/>
              </a:rPr>
              <a:t> </a:t>
            </a:r>
            <a:r>
              <a:rPr lang="en-US" altLang="zh-CN" b="1" kern="0" dirty="0">
                <a:solidFill>
                  <a:srgbClr val="000080"/>
                </a:solidFill>
                <a:latin typeface="Courier New" panose="02070309020205020404" pitchFamily="49" charset="0"/>
                <a:ea typeface="宋体" panose="02010600030101010101" pitchFamily="2" charset="-122"/>
              </a:rPr>
              <a:t>)</a:t>
            </a:r>
            <a:endParaRPr lang="zh-CN" altLang="zh-CN" sz="2000" kern="100" dirty="0">
              <a:latin typeface="Times New Roman" panose="02020603050405020304" pitchFamily="18" charset="0"/>
              <a:ea typeface="宋体" panose="02010600030101010101" pitchFamily="2" charset="-122"/>
            </a:endParaRPr>
          </a:p>
          <a:p>
            <a:r>
              <a:rPr lang="en-US" altLang="zh-CN" kern="0" dirty="0">
                <a:solidFill>
                  <a:srgbClr val="000000"/>
                </a:solidFill>
                <a:latin typeface="Courier New" panose="02070309020205020404" pitchFamily="49" charset="0"/>
                <a:ea typeface="宋体" panose="02010600030101010101" pitchFamily="2" charset="-122"/>
              </a:rPr>
              <a:t> </a:t>
            </a:r>
            <a:endParaRPr lang="zh-CN" altLang="zh-CN" sz="2000" kern="100" dirty="0">
              <a:latin typeface="Times New Roman" panose="02020603050405020304" pitchFamily="18" charset="0"/>
              <a:ea typeface="宋体" panose="02010600030101010101" pitchFamily="2" charset="-122"/>
            </a:endParaRPr>
          </a:p>
          <a:p>
            <a:r>
              <a:rPr lang="en-US" altLang="zh-CN" b="1" kern="0" dirty="0">
                <a:solidFill>
                  <a:srgbClr val="0000FF"/>
                </a:solidFill>
                <a:latin typeface="Courier New" panose="02070309020205020404" pitchFamily="49" charset="0"/>
                <a:ea typeface="宋体" panose="02010600030101010101" pitchFamily="2" charset="-122"/>
              </a:rPr>
              <a:t>print</a:t>
            </a:r>
            <a:r>
              <a:rPr lang="en-US" altLang="zh-CN" b="1" kern="0" dirty="0">
                <a:solidFill>
                  <a:srgbClr val="000080"/>
                </a:solidFill>
                <a:latin typeface="Courier New" panose="02070309020205020404" pitchFamily="49" charset="0"/>
                <a:ea typeface="宋体" panose="02010600030101010101" pitchFamily="2" charset="-122"/>
              </a:rPr>
              <a:t>(</a:t>
            </a:r>
            <a:r>
              <a:rPr lang="en-US" altLang="zh-CN" kern="0" dirty="0">
                <a:solidFill>
                  <a:srgbClr val="000000"/>
                </a:solidFill>
                <a:latin typeface="Courier New" panose="02070309020205020404" pitchFamily="49" charset="0"/>
                <a:ea typeface="宋体" panose="02010600030101010101" pitchFamily="2" charset="-122"/>
              </a:rPr>
              <a:t> </a:t>
            </a:r>
            <a:r>
              <a:rPr lang="en-US" altLang="zh-CN" kern="0" dirty="0">
                <a:solidFill>
                  <a:srgbClr val="808080"/>
                </a:solidFill>
                <a:latin typeface="Courier New" panose="02070309020205020404" pitchFamily="49" charset="0"/>
                <a:ea typeface="宋体" panose="02010600030101010101" pitchFamily="2" charset="-122"/>
              </a:rPr>
              <a:t>"The number {1:,} in hex is: {1:#x}, the number {0} in </a:t>
            </a:r>
            <a:r>
              <a:rPr lang="en-US" altLang="zh-CN" kern="0" dirty="0" err="1">
                <a:solidFill>
                  <a:srgbClr val="808080"/>
                </a:solidFill>
                <a:latin typeface="Courier New" panose="02070309020205020404" pitchFamily="49" charset="0"/>
                <a:ea typeface="宋体" panose="02010600030101010101" pitchFamily="2" charset="-122"/>
              </a:rPr>
              <a:t>oct</a:t>
            </a:r>
            <a:r>
              <a:rPr lang="en-US" altLang="zh-CN" kern="0" dirty="0">
                <a:solidFill>
                  <a:srgbClr val="808080"/>
                </a:solidFill>
                <a:latin typeface="Courier New" panose="02070309020205020404" pitchFamily="49" charset="0"/>
                <a:ea typeface="宋体" panose="02010600030101010101" pitchFamily="2" charset="-122"/>
              </a:rPr>
              <a:t> is {0:#o}"</a:t>
            </a:r>
            <a:r>
              <a:rPr lang="en-US" altLang="zh-CN" b="1" kern="0" dirty="0">
                <a:solidFill>
                  <a:srgbClr val="000080"/>
                </a:solidFill>
                <a:latin typeface="Courier New" panose="02070309020205020404" pitchFamily="49" charset="0"/>
                <a:ea typeface="宋体" panose="02010600030101010101" pitchFamily="2" charset="-122"/>
              </a:rPr>
              <a:t>.</a:t>
            </a:r>
            <a:r>
              <a:rPr lang="en-US" altLang="zh-CN" kern="0" dirty="0">
                <a:solidFill>
                  <a:srgbClr val="000000"/>
                </a:solidFill>
                <a:latin typeface="Courier New" panose="02070309020205020404" pitchFamily="49" charset="0"/>
                <a:ea typeface="宋体" panose="02010600030101010101" pitchFamily="2" charset="-122"/>
              </a:rPr>
              <a:t>format</a:t>
            </a:r>
            <a:r>
              <a:rPr lang="en-US" altLang="zh-CN" b="1" kern="0" dirty="0">
                <a:solidFill>
                  <a:srgbClr val="000080"/>
                </a:solidFill>
                <a:latin typeface="Courier New" panose="02070309020205020404" pitchFamily="49" charset="0"/>
                <a:ea typeface="宋体" panose="02010600030101010101" pitchFamily="2" charset="-122"/>
              </a:rPr>
              <a:t>(</a:t>
            </a:r>
            <a:r>
              <a:rPr lang="en-US" altLang="zh-CN" kern="0" dirty="0">
                <a:solidFill>
                  <a:srgbClr val="000000"/>
                </a:solidFill>
                <a:latin typeface="Courier New" panose="02070309020205020404" pitchFamily="49" charset="0"/>
                <a:ea typeface="宋体" panose="02010600030101010101" pitchFamily="2" charset="-122"/>
              </a:rPr>
              <a:t> </a:t>
            </a:r>
            <a:r>
              <a:rPr lang="en-US" altLang="zh-CN" kern="0" dirty="0">
                <a:solidFill>
                  <a:srgbClr val="FF0000"/>
                </a:solidFill>
                <a:latin typeface="Courier New" panose="02070309020205020404" pitchFamily="49" charset="0"/>
                <a:ea typeface="宋体" panose="02010600030101010101" pitchFamily="2" charset="-122"/>
              </a:rPr>
              <a:t>5555</a:t>
            </a:r>
            <a:r>
              <a:rPr lang="en-US" altLang="zh-CN" b="1" kern="0" dirty="0">
                <a:solidFill>
                  <a:srgbClr val="000080"/>
                </a:solidFill>
                <a:latin typeface="Courier New" panose="02070309020205020404" pitchFamily="49" charset="0"/>
                <a:ea typeface="宋体" panose="02010600030101010101" pitchFamily="2" charset="-122"/>
              </a:rPr>
              <a:t>,</a:t>
            </a:r>
            <a:r>
              <a:rPr lang="en-US" altLang="zh-CN" kern="0" dirty="0">
                <a:solidFill>
                  <a:srgbClr val="000000"/>
                </a:solidFill>
                <a:latin typeface="Courier New" panose="02070309020205020404" pitchFamily="49" charset="0"/>
                <a:ea typeface="宋体" panose="02010600030101010101" pitchFamily="2" charset="-122"/>
              </a:rPr>
              <a:t> </a:t>
            </a:r>
            <a:r>
              <a:rPr lang="en-US" altLang="zh-CN" kern="0" dirty="0">
                <a:solidFill>
                  <a:srgbClr val="FF0000"/>
                </a:solidFill>
                <a:latin typeface="Courier New" panose="02070309020205020404" pitchFamily="49" charset="0"/>
                <a:ea typeface="宋体" panose="02010600030101010101" pitchFamily="2" charset="-122"/>
              </a:rPr>
              <a:t>55</a:t>
            </a:r>
            <a:r>
              <a:rPr lang="en-US" altLang="zh-CN" kern="0" dirty="0">
                <a:solidFill>
                  <a:srgbClr val="000000"/>
                </a:solidFill>
                <a:latin typeface="Courier New" panose="02070309020205020404" pitchFamily="49" charset="0"/>
                <a:ea typeface="宋体" panose="02010600030101010101" pitchFamily="2" charset="-122"/>
              </a:rPr>
              <a:t> </a:t>
            </a:r>
            <a:r>
              <a:rPr lang="en-US" altLang="zh-CN" b="1" kern="0" dirty="0">
                <a:solidFill>
                  <a:srgbClr val="000080"/>
                </a:solidFill>
                <a:latin typeface="Courier New" panose="02070309020205020404" pitchFamily="49" charset="0"/>
                <a:ea typeface="宋体" panose="02010600030101010101" pitchFamily="2" charset="-122"/>
              </a:rPr>
              <a:t>)</a:t>
            </a:r>
            <a:r>
              <a:rPr lang="en-US" altLang="zh-CN" kern="0" dirty="0">
                <a:solidFill>
                  <a:srgbClr val="000000"/>
                </a:solidFill>
                <a:latin typeface="Courier New" panose="02070309020205020404" pitchFamily="49" charset="0"/>
                <a:ea typeface="宋体" panose="02010600030101010101" pitchFamily="2" charset="-122"/>
              </a:rPr>
              <a:t> </a:t>
            </a:r>
            <a:r>
              <a:rPr lang="en-US" altLang="zh-CN" b="1" kern="0" dirty="0">
                <a:solidFill>
                  <a:srgbClr val="000080"/>
                </a:solidFill>
                <a:latin typeface="Courier New" panose="02070309020205020404" pitchFamily="49" charset="0"/>
                <a:ea typeface="宋体" panose="02010600030101010101" pitchFamily="2" charset="-122"/>
              </a:rPr>
              <a:t>)</a:t>
            </a:r>
            <a:endParaRPr lang="zh-CN" altLang="zh-CN" sz="2000" kern="100" dirty="0">
              <a:latin typeface="Times New Roman" panose="02020603050405020304" pitchFamily="18" charset="0"/>
              <a:ea typeface="宋体" panose="02010600030101010101" pitchFamily="2" charset="-122"/>
            </a:endParaRPr>
          </a:p>
          <a:p>
            <a:r>
              <a:rPr lang="en-US" altLang="zh-CN" kern="0" dirty="0">
                <a:solidFill>
                  <a:srgbClr val="000000"/>
                </a:solidFill>
                <a:latin typeface="Courier New" panose="02070309020205020404" pitchFamily="49" charset="0"/>
                <a:ea typeface="宋体" panose="02010600030101010101" pitchFamily="2" charset="-122"/>
              </a:rPr>
              <a:t> </a:t>
            </a:r>
            <a:endParaRPr lang="zh-CN" altLang="zh-CN" sz="2000" kern="100" dirty="0">
              <a:latin typeface="Times New Roman" panose="02020603050405020304" pitchFamily="18" charset="0"/>
              <a:ea typeface="宋体" panose="02010600030101010101" pitchFamily="2" charset="-122"/>
            </a:endParaRPr>
          </a:p>
          <a:p>
            <a:r>
              <a:rPr lang="en-US" altLang="zh-CN" b="1" kern="0" dirty="0">
                <a:solidFill>
                  <a:srgbClr val="0000FF"/>
                </a:solidFill>
                <a:latin typeface="Courier New" panose="02070309020205020404" pitchFamily="49" charset="0"/>
                <a:ea typeface="宋体" panose="02010600030101010101" pitchFamily="2" charset="-122"/>
              </a:rPr>
              <a:t>print</a:t>
            </a:r>
            <a:r>
              <a:rPr lang="en-US" altLang="zh-CN" b="1" kern="0" dirty="0">
                <a:solidFill>
                  <a:srgbClr val="000080"/>
                </a:solidFill>
                <a:latin typeface="Courier New" panose="02070309020205020404" pitchFamily="49" charset="0"/>
                <a:ea typeface="宋体" panose="02010600030101010101" pitchFamily="2" charset="-122"/>
              </a:rPr>
              <a:t>(</a:t>
            </a:r>
            <a:r>
              <a:rPr lang="en-US" altLang="zh-CN" kern="0" dirty="0">
                <a:solidFill>
                  <a:srgbClr val="000000"/>
                </a:solidFill>
                <a:latin typeface="Courier New" panose="02070309020205020404" pitchFamily="49" charset="0"/>
                <a:ea typeface="宋体" panose="02010600030101010101" pitchFamily="2" charset="-122"/>
              </a:rPr>
              <a:t> </a:t>
            </a:r>
            <a:r>
              <a:rPr lang="en-US" altLang="zh-CN" kern="0" dirty="0">
                <a:solidFill>
                  <a:srgbClr val="808080"/>
                </a:solidFill>
                <a:latin typeface="Courier New" panose="02070309020205020404" pitchFamily="49" charset="0"/>
                <a:ea typeface="宋体" panose="02010600030101010101" pitchFamily="2" charset="-122"/>
              </a:rPr>
              <a:t>"my name is {name}, my age is {age}, and my QQ is {</a:t>
            </a:r>
            <a:r>
              <a:rPr lang="en-US" altLang="zh-CN" kern="0" dirty="0" err="1">
                <a:solidFill>
                  <a:srgbClr val="808080"/>
                </a:solidFill>
                <a:latin typeface="Courier New" panose="02070309020205020404" pitchFamily="49" charset="0"/>
                <a:ea typeface="宋体" panose="02010600030101010101" pitchFamily="2" charset="-122"/>
              </a:rPr>
              <a:t>qq</a:t>
            </a:r>
            <a:r>
              <a:rPr lang="en-US" altLang="zh-CN" kern="0" dirty="0">
                <a:solidFill>
                  <a:srgbClr val="808080"/>
                </a:solidFill>
                <a:latin typeface="Courier New" panose="02070309020205020404" pitchFamily="49" charset="0"/>
                <a:ea typeface="宋体" panose="02010600030101010101" pitchFamily="2" charset="-122"/>
              </a:rPr>
              <a:t>}"</a:t>
            </a:r>
            <a:r>
              <a:rPr lang="en-US" altLang="zh-CN" b="1" kern="0" dirty="0">
                <a:solidFill>
                  <a:srgbClr val="000080"/>
                </a:solidFill>
                <a:latin typeface="Courier New" panose="02070309020205020404" pitchFamily="49" charset="0"/>
                <a:ea typeface="宋体" panose="02010600030101010101" pitchFamily="2" charset="-122"/>
              </a:rPr>
              <a:t>.</a:t>
            </a:r>
            <a:r>
              <a:rPr lang="en-US" altLang="zh-CN" kern="0" dirty="0">
                <a:solidFill>
                  <a:srgbClr val="000000"/>
                </a:solidFill>
                <a:latin typeface="Courier New" panose="02070309020205020404" pitchFamily="49" charset="0"/>
                <a:ea typeface="宋体" panose="02010600030101010101" pitchFamily="2" charset="-122"/>
              </a:rPr>
              <a:t>format</a:t>
            </a:r>
            <a:r>
              <a:rPr lang="en-US" altLang="zh-CN" b="1" kern="0" dirty="0">
                <a:solidFill>
                  <a:srgbClr val="000080"/>
                </a:solidFill>
                <a:latin typeface="Courier New" panose="02070309020205020404" pitchFamily="49" charset="0"/>
                <a:ea typeface="宋体" panose="02010600030101010101" pitchFamily="2" charset="-122"/>
              </a:rPr>
              <a:t>(</a:t>
            </a:r>
            <a:r>
              <a:rPr lang="en-US" altLang="zh-CN" kern="0" dirty="0">
                <a:solidFill>
                  <a:srgbClr val="000000"/>
                </a:solidFill>
                <a:latin typeface="Courier New" panose="02070309020205020404" pitchFamily="49" charset="0"/>
                <a:ea typeface="宋体" panose="02010600030101010101" pitchFamily="2" charset="-122"/>
              </a:rPr>
              <a:t>name </a:t>
            </a:r>
            <a:r>
              <a:rPr lang="en-US" altLang="zh-CN" b="1" kern="0" dirty="0">
                <a:solidFill>
                  <a:srgbClr val="000080"/>
                </a:solidFill>
                <a:latin typeface="Courier New" panose="02070309020205020404" pitchFamily="49" charset="0"/>
                <a:ea typeface="宋体" panose="02010600030101010101" pitchFamily="2" charset="-122"/>
              </a:rPr>
              <a:t>=</a:t>
            </a:r>
            <a:r>
              <a:rPr lang="en-US" altLang="zh-CN" kern="0" dirty="0">
                <a:solidFill>
                  <a:srgbClr val="000000"/>
                </a:solidFill>
                <a:latin typeface="Courier New" panose="02070309020205020404" pitchFamily="49" charset="0"/>
                <a:ea typeface="宋体" panose="02010600030101010101" pitchFamily="2" charset="-122"/>
              </a:rPr>
              <a:t> </a:t>
            </a:r>
            <a:r>
              <a:rPr lang="en-US" altLang="zh-CN" kern="0" dirty="0">
                <a:solidFill>
                  <a:srgbClr val="808080"/>
                </a:solidFill>
                <a:latin typeface="Courier New" panose="02070309020205020404" pitchFamily="49" charset="0"/>
                <a:ea typeface="宋体" panose="02010600030101010101" pitchFamily="2" charset="-122"/>
              </a:rPr>
              <a:t>"Dong </a:t>
            </a:r>
            <a:r>
              <a:rPr lang="en-US" altLang="zh-CN" kern="0" dirty="0" err="1">
                <a:solidFill>
                  <a:srgbClr val="808080"/>
                </a:solidFill>
                <a:latin typeface="Courier New" panose="02070309020205020404" pitchFamily="49" charset="0"/>
                <a:ea typeface="宋体" panose="02010600030101010101" pitchFamily="2" charset="-122"/>
              </a:rPr>
              <a:t>Fuguo</a:t>
            </a:r>
            <a:r>
              <a:rPr lang="en-US" altLang="zh-CN" kern="0" dirty="0">
                <a:solidFill>
                  <a:srgbClr val="808080"/>
                </a:solidFill>
                <a:latin typeface="Courier New" panose="02070309020205020404" pitchFamily="49" charset="0"/>
                <a:ea typeface="宋体" panose="02010600030101010101" pitchFamily="2" charset="-122"/>
              </a:rPr>
              <a:t>"</a:t>
            </a:r>
            <a:r>
              <a:rPr lang="en-US" altLang="zh-CN" b="1" kern="0" dirty="0">
                <a:solidFill>
                  <a:srgbClr val="000080"/>
                </a:solidFill>
                <a:latin typeface="Courier New" panose="02070309020205020404" pitchFamily="49" charset="0"/>
                <a:ea typeface="宋体" panose="02010600030101010101" pitchFamily="2" charset="-122"/>
              </a:rPr>
              <a:t>,</a:t>
            </a:r>
            <a:r>
              <a:rPr lang="en-US" altLang="zh-CN" kern="0" dirty="0">
                <a:solidFill>
                  <a:srgbClr val="000000"/>
                </a:solidFill>
                <a:latin typeface="Courier New" panose="02070309020205020404" pitchFamily="49" charset="0"/>
                <a:ea typeface="宋体" panose="02010600030101010101" pitchFamily="2" charset="-122"/>
              </a:rPr>
              <a:t>age </a:t>
            </a:r>
            <a:r>
              <a:rPr lang="en-US" altLang="zh-CN" b="1" kern="0" dirty="0">
                <a:solidFill>
                  <a:srgbClr val="000080"/>
                </a:solidFill>
                <a:latin typeface="Courier New" panose="02070309020205020404" pitchFamily="49" charset="0"/>
                <a:ea typeface="宋体" panose="02010600030101010101" pitchFamily="2" charset="-122"/>
              </a:rPr>
              <a:t>=</a:t>
            </a:r>
            <a:r>
              <a:rPr lang="en-US" altLang="zh-CN" kern="0" dirty="0">
                <a:solidFill>
                  <a:srgbClr val="000000"/>
                </a:solidFill>
                <a:latin typeface="Courier New" panose="02070309020205020404" pitchFamily="49" charset="0"/>
                <a:ea typeface="宋体" panose="02010600030101010101" pitchFamily="2" charset="-122"/>
              </a:rPr>
              <a:t> </a:t>
            </a:r>
            <a:r>
              <a:rPr lang="en-US" altLang="zh-CN" kern="0" dirty="0">
                <a:solidFill>
                  <a:srgbClr val="FF0000"/>
                </a:solidFill>
                <a:latin typeface="Courier New" panose="02070309020205020404" pitchFamily="49" charset="0"/>
                <a:ea typeface="宋体" panose="02010600030101010101" pitchFamily="2" charset="-122"/>
              </a:rPr>
              <a:t>37</a:t>
            </a:r>
            <a:r>
              <a:rPr lang="en-US" altLang="zh-CN" b="1" kern="0" dirty="0">
                <a:solidFill>
                  <a:srgbClr val="000080"/>
                </a:solidFill>
                <a:latin typeface="Courier New" panose="02070309020205020404" pitchFamily="49" charset="0"/>
                <a:ea typeface="宋体" panose="02010600030101010101" pitchFamily="2" charset="-122"/>
              </a:rPr>
              <a:t>,</a:t>
            </a:r>
            <a:r>
              <a:rPr lang="en-US" altLang="zh-CN" kern="0" dirty="0">
                <a:solidFill>
                  <a:srgbClr val="000000"/>
                </a:solidFill>
                <a:latin typeface="Courier New" panose="02070309020205020404" pitchFamily="49" charset="0"/>
                <a:ea typeface="宋体" panose="02010600030101010101" pitchFamily="2" charset="-122"/>
              </a:rPr>
              <a:t>qq </a:t>
            </a:r>
            <a:r>
              <a:rPr lang="en-US" altLang="zh-CN" b="1" kern="0" dirty="0">
                <a:solidFill>
                  <a:srgbClr val="000080"/>
                </a:solidFill>
                <a:latin typeface="Courier New" panose="02070309020205020404" pitchFamily="49" charset="0"/>
                <a:ea typeface="宋体" panose="02010600030101010101" pitchFamily="2" charset="-122"/>
              </a:rPr>
              <a:t>=</a:t>
            </a:r>
            <a:r>
              <a:rPr lang="en-US" altLang="zh-CN" kern="0" dirty="0">
                <a:solidFill>
                  <a:srgbClr val="000000"/>
                </a:solidFill>
                <a:latin typeface="Courier New" panose="02070309020205020404" pitchFamily="49" charset="0"/>
                <a:ea typeface="宋体" panose="02010600030101010101" pitchFamily="2" charset="-122"/>
              </a:rPr>
              <a:t> </a:t>
            </a:r>
            <a:r>
              <a:rPr lang="en-US" altLang="zh-CN" kern="0" dirty="0">
                <a:solidFill>
                  <a:srgbClr val="808080"/>
                </a:solidFill>
                <a:latin typeface="Courier New" panose="02070309020205020404" pitchFamily="49" charset="0"/>
                <a:ea typeface="宋体" panose="02010600030101010101" pitchFamily="2" charset="-122"/>
              </a:rPr>
              <a:t>"306467355"</a:t>
            </a:r>
            <a:r>
              <a:rPr lang="en-US" altLang="zh-CN" b="1" kern="0" dirty="0">
                <a:solidFill>
                  <a:srgbClr val="000080"/>
                </a:solidFill>
                <a:latin typeface="Courier New" panose="02070309020205020404" pitchFamily="49" charset="0"/>
                <a:ea typeface="宋体" panose="02010600030101010101" pitchFamily="2" charset="-122"/>
              </a:rPr>
              <a:t>)</a:t>
            </a:r>
            <a:r>
              <a:rPr lang="en-US" altLang="zh-CN" kern="0" dirty="0">
                <a:solidFill>
                  <a:srgbClr val="000000"/>
                </a:solidFill>
                <a:latin typeface="Courier New" panose="02070309020205020404" pitchFamily="49" charset="0"/>
                <a:ea typeface="宋体" panose="02010600030101010101" pitchFamily="2" charset="-122"/>
              </a:rPr>
              <a:t> </a:t>
            </a:r>
            <a:r>
              <a:rPr lang="en-US" altLang="zh-CN" b="1" kern="0" dirty="0">
                <a:solidFill>
                  <a:srgbClr val="000080"/>
                </a:solidFill>
                <a:latin typeface="Courier New" panose="02070309020205020404" pitchFamily="49" charset="0"/>
                <a:ea typeface="宋体" panose="02010600030101010101" pitchFamily="2" charset="-122"/>
              </a:rPr>
              <a:t>)</a:t>
            </a:r>
            <a:endParaRPr lang="zh-CN" altLang="zh-CN" sz="2000" kern="100" dirty="0">
              <a:latin typeface="Times New Roman" panose="02020603050405020304" pitchFamily="18" charset="0"/>
              <a:ea typeface="宋体" panose="02010600030101010101" pitchFamily="2" charset="-122"/>
            </a:endParaRPr>
          </a:p>
          <a:p>
            <a:r>
              <a:rPr lang="en-US" altLang="zh-CN" kern="0" dirty="0">
                <a:solidFill>
                  <a:srgbClr val="000000"/>
                </a:solidFill>
                <a:latin typeface="Courier New" panose="02070309020205020404" pitchFamily="49" charset="0"/>
                <a:ea typeface="宋体" panose="02010600030101010101" pitchFamily="2" charset="-122"/>
              </a:rPr>
              <a:t> </a:t>
            </a:r>
            <a:endParaRPr lang="zh-CN" altLang="zh-CN" sz="2000" kern="100" dirty="0">
              <a:latin typeface="Times New Roman" panose="02020603050405020304" pitchFamily="18" charset="0"/>
              <a:ea typeface="宋体" panose="02010600030101010101" pitchFamily="2" charset="-122"/>
            </a:endParaRPr>
          </a:p>
          <a:p>
            <a:r>
              <a:rPr lang="en-US" altLang="zh-CN" kern="0" dirty="0">
                <a:solidFill>
                  <a:srgbClr val="000000"/>
                </a:solidFill>
                <a:latin typeface="Courier New" panose="02070309020205020404" pitchFamily="49" charset="0"/>
                <a:ea typeface="宋体" panose="02010600030101010101" pitchFamily="2" charset="-122"/>
              </a:rPr>
              <a:t>position </a:t>
            </a:r>
            <a:r>
              <a:rPr lang="en-US" altLang="zh-CN" b="1" kern="0" dirty="0">
                <a:solidFill>
                  <a:srgbClr val="000080"/>
                </a:solidFill>
                <a:latin typeface="Courier New" panose="02070309020205020404" pitchFamily="49" charset="0"/>
                <a:ea typeface="宋体" panose="02010600030101010101" pitchFamily="2" charset="-122"/>
              </a:rPr>
              <a:t>=</a:t>
            </a:r>
            <a:r>
              <a:rPr lang="en-US" altLang="zh-CN" kern="0" dirty="0">
                <a:solidFill>
                  <a:srgbClr val="000000"/>
                </a:solidFill>
                <a:latin typeface="Courier New" panose="02070309020205020404" pitchFamily="49" charset="0"/>
                <a:ea typeface="宋体" panose="02010600030101010101" pitchFamily="2" charset="-122"/>
              </a:rPr>
              <a:t> </a:t>
            </a:r>
            <a:r>
              <a:rPr lang="en-US" altLang="zh-CN" b="1" kern="0" dirty="0">
                <a:solidFill>
                  <a:srgbClr val="000080"/>
                </a:solidFill>
                <a:latin typeface="Courier New" panose="02070309020205020404" pitchFamily="49" charset="0"/>
                <a:ea typeface="宋体" panose="02010600030101010101" pitchFamily="2" charset="-122"/>
              </a:rPr>
              <a:t>(</a:t>
            </a:r>
            <a:r>
              <a:rPr lang="en-US" altLang="zh-CN" kern="0" dirty="0">
                <a:solidFill>
                  <a:srgbClr val="FF0000"/>
                </a:solidFill>
                <a:latin typeface="Courier New" panose="02070309020205020404" pitchFamily="49" charset="0"/>
                <a:ea typeface="宋体" panose="02010600030101010101" pitchFamily="2" charset="-122"/>
              </a:rPr>
              <a:t>5</a:t>
            </a:r>
            <a:r>
              <a:rPr lang="en-US" altLang="zh-CN" b="1" kern="0" dirty="0">
                <a:solidFill>
                  <a:srgbClr val="000080"/>
                </a:solidFill>
                <a:latin typeface="Courier New" panose="02070309020205020404" pitchFamily="49" charset="0"/>
                <a:ea typeface="宋体" panose="02010600030101010101" pitchFamily="2" charset="-122"/>
              </a:rPr>
              <a:t>,</a:t>
            </a:r>
            <a:r>
              <a:rPr lang="en-US" altLang="zh-CN" kern="0" dirty="0">
                <a:solidFill>
                  <a:srgbClr val="FF0000"/>
                </a:solidFill>
                <a:latin typeface="Courier New" panose="02070309020205020404" pitchFamily="49" charset="0"/>
                <a:ea typeface="宋体" panose="02010600030101010101" pitchFamily="2" charset="-122"/>
              </a:rPr>
              <a:t>8</a:t>
            </a:r>
            <a:r>
              <a:rPr lang="en-US" altLang="zh-CN" b="1" kern="0" dirty="0">
                <a:solidFill>
                  <a:srgbClr val="000080"/>
                </a:solidFill>
                <a:latin typeface="Courier New" panose="02070309020205020404" pitchFamily="49" charset="0"/>
                <a:ea typeface="宋体" panose="02010600030101010101" pitchFamily="2" charset="-122"/>
              </a:rPr>
              <a:t>,</a:t>
            </a:r>
            <a:r>
              <a:rPr lang="en-US" altLang="zh-CN" kern="0" dirty="0">
                <a:solidFill>
                  <a:srgbClr val="FF0000"/>
                </a:solidFill>
                <a:latin typeface="Courier New" panose="02070309020205020404" pitchFamily="49" charset="0"/>
                <a:ea typeface="宋体" panose="02010600030101010101" pitchFamily="2" charset="-122"/>
              </a:rPr>
              <a:t>13</a:t>
            </a:r>
            <a:r>
              <a:rPr lang="en-US" altLang="zh-CN" b="1" kern="0" dirty="0">
                <a:solidFill>
                  <a:srgbClr val="000080"/>
                </a:solidFill>
                <a:latin typeface="Courier New" panose="02070309020205020404" pitchFamily="49" charset="0"/>
                <a:ea typeface="宋体" panose="02010600030101010101" pitchFamily="2" charset="-122"/>
              </a:rPr>
              <a:t>)</a:t>
            </a:r>
            <a:endParaRPr lang="zh-CN" altLang="zh-CN" sz="2000" kern="100" dirty="0">
              <a:latin typeface="Times New Roman" panose="02020603050405020304" pitchFamily="18" charset="0"/>
              <a:ea typeface="宋体" panose="02010600030101010101" pitchFamily="2" charset="-122"/>
            </a:endParaRPr>
          </a:p>
          <a:p>
            <a:r>
              <a:rPr lang="en-US" altLang="zh-CN" b="1" kern="0" dirty="0">
                <a:solidFill>
                  <a:srgbClr val="0000FF"/>
                </a:solidFill>
                <a:latin typeface="Courier New" panose="02070309020205020404" pitchFamily="49" charset="0"/>
                <a:ea typeface="宋体" panose="02010600030101010101" pitchFamily="2" charset="-122"/>
              </a:rPr>
              <a:t>print</a:t>
            </a:r>
            <a:r>
              <a:rPr lang="en-US" altLang="zh-CN" b="1" kern="0" dirty="0">
                <a:solidFill>
                  <a:srgbClr val="000080"/>
                </a:solidFill>
                <a:latin typeface="Courier New" panose="02070309020205020404" pitchFamily="49" charset="0"/>
                <a:ea typeface="宋体" panose="02010600030101010101" pitchFamily="2" charset="-122"/>
              </a:rPr>
              <a:t>(</a:t>
            </a:r>
            <a:r>
              <a:rPr lang="en-US" altLang="zh-CN" kern="0" dirty="0">
                <a:solidFill>
                  <a:srgbClr val="000000"/>
                </a:solidFill>
                <a:latin typeface="Courier New" panose="02070309020205020404" pitchFamily="49" charset="0"/>
                <a:ea typeface="宋体" panose="02010600030101010101" pitchFamily="2" charset="-122"/>
              </a:rPr>
              <a:t> </a:t>
            </a:r>
            <a:r>
              <a:rPr lang="en-US" altLang="zh-CN" kern="0" dirty="0">
                <a:solidFill>
                  <a:srgbClr val="808080"/>
                </a:solidFill>
                <a:latin typeface="Courier New" panose="02070309020205020404" pitchFamily="49" charset="0"/>
                <a:ea typeface="宋体" panose="02010600030101010101" pitchFamily="2" charset="-122"/>
              </a:rPr>
              <a:t>"X:{0[0]};Y:{0[1]};Z:{0[2]}"</a:t>
            </a:r>
            <a:r>
              <a:rPr lang="en-US" altLang="zh-CN" b="1" kern="0" dirty="0">
                <a:solidFill>
                  <a:srgbClr val="000080"/>
                </a:solidFill>
                <a:latin typeface="Courier New" panose="02070309020205020404" pitchFamily="49" charset="0"/>
                <a:ea typeface="宋体" panose="02010600030101010101" pitchFamily="2" charset="-122"/>
              </a:rPr>
              <a:t>.</a:t>
            </a:r>
            <a:r>
              <a:rPr lang="en-US" altLang="zh-CN" kern="0" dirty="0">
                <a:solidFill>
                  <a:srgbClr val="000000"/>
                </a:solidFill>
                <a:latin typeface="Courier New" panose="02070309020205020404" pitchFamily="49" charset="0"/>
                <a:ea typeface="宋体" panose="02010600030101010101" pitchFamily="2" charset="-122"/>
              </a:rPr>
              <a:t>format</a:t>
            </a:r>
            <a:r>
              <a:rPr lang="en-US" altLang="zh-CN" b="1" kern="0" dirty="0">
                <a:solidFill>
                  <a:srgbClr val="000080"/>
                </a:solidFill>
                <a:latin typeface="Courier New" panose="02070309020205020404" pitchFamily="49" charset="0"/>
                <a:ea typeface="宋体" panose="02010600030101010101" pitchFamily="2" charset="-122"/>
              </a:rPr>
              <a:t>(</a:t>
            </a:r>
            <a:r>
              <a:rPr lang="en-US" altLang="zh-CN" kern="0" dirty="0">
                <a:solidFill>
                  <a:srgbClr val="000000"/>
                </a:solidFill>
                <a:latin typeface="Courier New" panose="02070309020205020404" pitchFamily="49" charset="0"/>
                <a:ea typeface="宋体" panose="02010600030101010101" pitchFamily="2" charset="-122"/>
              </a:rPr>
              <a:t>position</a:t>
            </a:r>
            <a:r>
              <a:rPr lang="en-US" altLang="zh-CN" b="1" kern="0" dirty="0">
                <a:solidFill>
                  <a:srgbClr val="000080"/>
                </a:solidFill>
                <a:latin typeface="Courier New" panose="02070309020205020404" pitchFamily="49" charset="0"/>
                <a:ea typeface="宋体" panose="02010600030101010101" pitchFamily="2" charset="-122"/>
              </a:rPr>
              <a:t>)</a:t>
            </a:r>
            <a:r>
              <a:rPr lang="en-US" altLang="zh-CN" kern="0" dirty="0">
                <a:solidFill>
                  <a:srgbClr val="000000"/>
                </a:solidFill>
                <a:latin typeface="Courier New" panose="02070309020205020404" pitchFamily="49" charset="0"/>
                <a:ea typeface="宋体" panose="02010600030101010101" pitchFamily="2" charset="-122"/>
              </a:rPr>
              <a:t> </a:t>
            </a:r>
            <a:r>
              <a:rPr lang="en-US" altLang="zh-CN" b="1" kern="0" dirty="0">
                <a:solidFill>
                  <a:srgbClr val="000080"/>
                </a:solidFill>
                <a:latin typeface="Courier New" panose="02070309020205020404" pitchFamily="49" charset="0"/>
                <a:ea typeface="宋体" panose="02010600030101010101" pitchFamily="2" charset="-122"/>
              </a:rPr>
              <a:t>)</a:t>
            </a:r>
            <a:endParaRPr lang="zh-CN" altLang="zh-CN" sz="2000" kern="100" dirty="0">
              <a:latin typeface="Times New Roman" panose="02020603050405020304" pitchFamily="18" charset="0"/>
              <a:ea typeface="宋体" panose="02010600030101010101" pitchFamily="2" charset="-122"/>
            </a:endParaRPr>
          </a:p>
          <a:p>
            <a:r>
              <a:rPr lang="en-US" altLang="zh-CN" kern="0" dirty="0">
                <a:solidFill>
                  <a:srgbClr val="000000"/>
                </a:solidFill>
                <a:latin typeface="Courier New" panose="02070309020205020404" pitchFamily="49" charset="0"/>
                <a:ea typeface="宋体" panose="02010600030101010101" pitchFamily="2" charset="-122"/>
              </a:rPr>
              <a:t> </a:t>
            </a:r>
            <a:endParaRPr lang="zh-CN" altLang="zh-CN" sz="2000" kern="100" dirty="0">
              <a:latin typeface="Times New Roman" panose="02020603050405020304" pitchFamily="18" charset="0"/>
              <a:ea typeface="宋体" panose="02010600030101010101" pitchFamily="2" charset="-122"/>
            </a:endParaRPr>
          </a:p>
        </p:txBody>
      </p:sp>
      <p:sp>
        <p:nvSpPr>
          <p:cNvPr id="6" name="矩形 5"/>
          <p:cNvSpPr/>
          <p:nvPr/>
        </p:nvSpPr>
        <p:spPr>
          <a:xfrm>
            <a:off x="7011213" y="1461179"/>
            <a:ext cx="4995530" cy="4154984"/>
          </a:xfrm>
          <a:prstGeom prst="rect">
            <a:avLst/>
          </a:prstGeom>
          <a:solidFill>
            <a:schemeClr val="bg2"/>
          </a:solidFill>
          <a:ln>
            <a:solidFill>
              <a:srgbClr val="002060"/>
            </a:solidFill>
          </a:ln>
        </p:spPr>
        <p:txBody>
          <a:bodyPr wrap="square">
            <a:spAutoFit/>
          </a:bodyPr>
          <a:lstStyle/>
          <a:p>
            <a:r>
              <a:rPr lang="zh-CN" altLang="en-US" sz="2400" dirty="0"/>
              <a:t>The number 5</a:t>
            </a:r>
            <a:r>
              <a:rPr lang="zh-CN" altLang="en-US" sz="2400" dirty="0">
                <a:solidFill>
                  <a:srgbClr val="FF0000"/>
                </a:solidFill>
              </a:rPr>
              <a:t>,</a:t>
            </a:r>
            <a:r>
              <a:rPr lang="zh-CN" altLang="en-US" sz="2400" dirty="0"/>
              <a:t>555 in hex is: </a:t>
            </a:r>
            <a:r>
              <a:rPr lang="zh-CN" altLang="en-US" sz="2400" dirty="0">
                <a:solidFill>
                  <a:srgbClr val="FF0000"/>
                </a:solidFill>
              </a:rPr>
              <a:t>0x</a:t>
            </a:r>
            <a:r>
              <a:rPr lang="zh-CN" altLang="en-US" sz="2400" dirty="0"/>
              <a:t>15b3, the number 55 in oct is </a:t>
            </a:r>
            <a:r>
              <a:rPr lang="zh-CN" altLang="en-US" sz="2400" dirty="0">
                <a:solidFill>
                  <a:srgbClr val="FF0000"/>
                </a:solidFill>
              </a:rPr>
              <a:t>0o</a:t>
            </a:r>
            <a:r>
              <a:rPr lang="zh-CN" altLang="en-US" sz="2400" dirty="0"/>
              <a:t>67</a:t>
            </a:r>
          </a:p>
          <a:p>
            <a:endParaRPr lang="en-US" altLang="zh-CN" sz="2400" dirty="0"/>
          </a:p>
          <a:p>
            <a:r>
              <a:rPr lang="zh-CN" altLang="en-US" sz="2400" dirty="0"/>
              <a:t>The number </a:t>
            </a:r>
            <a:r>
              <a:rPr lang="zh-CN" altLang="en-US" sz="2400" dirty="0">
                <a:solidFill>
                  <a:srgbClr val="FF0000"/>
                </a:solidFill>
              </a:rPr>
              <a:t>55 </a:t>
            </a:r>
            <a:r>
              <a:rPr lang="zh-CN" altLang="en-US" sz="2400" dirty="0"/>
              <a:t>in hex is: 0x37, the number </a:t>
            </a:r>
            <a:r>
              <a:rPr lang="zh-CN" altLang="en-US" sz="2400" dirty="0">
                <a:solidFill>
                  <a:srgbClr val="FF0000"/>
                </a:solidFill>
              </a:rPr>
              <a:t>5555</a:t>
            </a:r>
            <a:r>
              <a:rPr lang="zh-CN" altLang="en-US" sz="2400" dirty="0"/>
              <a:t> in oct is 0o12663</a:t>
            </a:r>
          </a:p>
          <a:p>
            <a:endParaRPr lang="en-US" altLang="zh-CN" sz="2400" dirty="0"/>
          </a:p>
          <a:p>
            <a:r>
              <a:rPr lang="zh-CN" altLang="en-US" sz="2400" dirty="0"/>
              <a:t>my name is Dong Fuguo, my age is 37, and my QQ is 306467355</a:t>
            </a:r>
          </a:p>
          <a:p>
            <a:endParaRPr lang="en-US" altLang="zh-CN" sz="2400" dirty="0"/>
          </a:p>
          <a:p>
            <a:endParaRPr lang="en-US" altLang="zh-CN" sz="2400" dirty="0"/>
          </a:p>
          <a:p>
            <a:r>
              <a:rPr lang="zh-CN" altLang="en-US" sz="2400" dirty="0"/>
              <a:t>X:5;Y:8;Z:13</a:t>
            </a:r>
          </a:p>
        </p:txBody>
      </p:sp>
    </p:spTree>
    <p:extLst>
      <p:ext uri="{BB962C8B-B14F-4D97-AF65-F5344CB8AC3E}">
        <p14:creationId xmlns:p14="http://schemas.microsoft.com/office/powerpoint/2010/main" val="27311546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字符串的</a:t>
            </a:r>
            <a:r>
              <a:rPr lang="en-US" altLang="zh-CN" dirty="0"/>
              <a:t>format</a:t>
            </a:r>
            <a:r>
              <a:rPr lang="zh-CN" altLang="en-US" dirty="0"/>
              <a:t>方法：例子</a:t>
            </a:r>
          </a:p>
        </p:txBody>
      </p:sp>
      <p:sp>
        <p:nvSpPr>
          <p:cNvPr id="4" name="灯片编号占位符 3"/>
          <p:cNvSpPr>
            <a:spLocks noGrp="1"/>
          </p:cNvSpPr>
          <p:nvPr>
            <p:ph type="sldNum" sz="quarter" idx="12"/>
          </p:nvPr>
        </p:nvSpPr>
        <p:spPr/>
        <p:txBody>
          <a:bodyPr/>
          <a:lstStyle/>
          <a:p>
            <a:fld id="{1FCCB009-CF97-1F4A-9399-55F1A7A4B45F}" type="slidenum">
              <a:rPr kumimoji="1" lang="zh-CN" altLang="en-US" smtClean="0"/>
              <a:t>15</a:t>
            </a:fld>
            <a:endParaRPr kumimoji="1" lang="zh-CN" altLang="en-US"/>
          </a:p>
        </p:txBody>
      </p:sp>
      <p:sp>
        <p:nvSpPr>
          <p:cNvPr id="5" name="矩形 4"/>
          <p:cNvSpPr/>
          <p:nvPr/>
        </p:nvSpPr>
        <p:spPr>
          <a:xfrm>
            <a:off x="559981" y="1690688"/>
            <a:ext cx="10582940" cy="2246769"/>
          </a:xfrm>
          <a:prstGeom prst="rect">
            <a:avLst/>
          </a:prstGeom>
          <a:solidFill>
            <a:schemeClr val="accent4">
              <a:lumMod val="20000"/>
              <a:lumOff val="80000"/>
            </a:schemeClr>
          </a:solidFill>
        </p:spPr>
        <p:txBody>
          <a:bodyPr wrap="square">
            <a:spAutoFit/>
          </a:bodyPr>
          <a:lstStyle/>
          <a:p>
            <a:r>
              <a:rPr lang="en-US" altLang="zh-CN" sz="2000" kern="0" dirty="0">
                <a:solidFill>
                  <a:srgbClr val="000000"/>
                </a:solidFill>
                <a:latin typeface="Courier New" panose="02070309020205020404" pitchFamily="49" charset="0"/>
                <a:ea typeface="宋体" panose="02010600030101010101" pitchFamily="2" charset="-122"/>
              </a:rPr>
              <a:t>weather </a:t>
            </a:r>
            <a:r>
              <a:rPr lang="en-US" altLang="zh-CN" sz="2000" b="1" kern="0" dirty="0">
                <a:solidFill>
                  <a:srgbClr val="000080"/>
                </a:solidFill>
                <a:latin typeface="Courier New" panose="02070309020205020404" pitchFamily="49" charset="0"/>
                <a:ea typeface="宋体" panose="02010600030101010101" pitchFamily="2" charset="-122"/>
              </a:rPr>
              <a:t>=</a:t>
            </a:r>
            <a:r>
              <a:rPr lang="en-US" altLang="zh-CN" sz="2000" kern="0" dirty="0">
                <a:solidFill>
                  <a:srgbClr val="000000"/>
                </a:solidFill>
                <a:latin typeface="Courier New" panose="02070309020205020404" pitchFamily="49" charset="0"/>
                <a:ea typeface="宋体" panose="02010600030101010101" pitchFamily="2" charset="-122"/>
              </a:rPr>
              <a:t> </a:t>
            </a:r>
            <a:r>
              <a:rPr lang="en-US" altLang="zh-CN" sz="2000" b="1" kern="0" dirty="0">
                <a:solidFill>
                  <a:srgbClr val="000080"/>
                </a:solidFill>
                <a:latin typeface="Courier New" panose="02070309020205020404" pitchFamily="49" charset="0"/>
                <a:ea typeface="宋体" panose="02010600030101010101" pitchFamily="2" charset="-122"/>
              </a:rPr>
              <a:t>[(</a:t>
            </a:r>
            <a:r>
              <a:rPr lang="en-US" altLang="zh-CN" sz="2000" kern="0" dirty="0">
                <a:solidFill>
                  <a:srgbClr val="808080"/>
                </a:solidFill>
                <a:latin typeface="Courier New" panose="02070309020205020404" pitchFamily="49" charset="0"/>
                <a:ea typeface="宋体" panose="02010600030101010101" pitchFamily="2" charset="-122"/>
              </a:rPr>
              <a:t>"</a:t>
            </a:r>
            <a:r>
              <a:rPr lang="en-US" altLang="zh-CN" sz="2000" kern="0" dirty="0" err="1">
                <a:solidFill>
                  <a:srgbClr val="808080"/>
                </a:solidFill>
                <a:latin typeface="Courier New" panose="02070309020205020404" pitchFamily="49" charset="0"/>
                <a:ea typeface="宋体" panose="02010600030101010101" pitchFamily="2" charset="-122"/>
              </a:rPr>
              <a:t>Monday"</a:t>
            </a:r>
            <a:r>
              <a:rPr lang="en-US" altLang="zh-CN" sz="2000" b="1" kern="0" dirty="0" err="1">
                <a:solidFill>
                  <a:srgbClr val="000080"/>
                </a:solidFill>
                <a:latin typeface="Courier New" panose="02070309020205020404" pitchFamily="49" charset="0"/>
                <a:ea typeface="宋体" panose="02010600030101010101" pitchFamily="2" charset="-122"/>
              </a:rPr>
              <a:t>,</a:t>
            </a:r>
            <a:r>
              <a:rPr lang="en-US" altLang="zh-CN" sz="2000" kern="0" dirty="0" err="1">
                <a:solidFill>
                  <a:srgbClr val="808080"/>
                </a:solidFill>
                <a:latin typeface="Courier New" panose="02070309020205020404" pitchFamily="49" charset="0"/>
                <a:ea typeface="宋体" panose="02010600030101010101" pitchFamily="2" charset="-122"/>
              </a:rPr>
              <a:t>"rain</a:t>
            </a:r>
            <a:r>
              <a:rPr lang="en-US" altLang="zh-CN" sz="2000" kern="0" dirty="0">
                <a:solidFill>
                  <a:srgbClr val="808080"/>
                </a:solidFill>
                <a:latin typeface="Courier New" panose="02070309020205020404" pitchFamily="49" charset="0"/>
                <a:ea typeface="宋体" panose="02010600030101010101" pitchFamily="2" charset="-122"/>
              </a:rPr>
              <a:t>"</a:t>
            </a:r>
            <a:r>
              <a:rPr lang="en-US" altLang="zh-CN" sz="2000" b="1" kern="0" dirty="0">
                <a:solidFill>
                  <a:srgbClr val="000080"/>
                </a:solidFill>
                <a:latin typeface="Courier New" panose="02070309020205020404" pitchFamily="49" charset="0"/>
                <a:ea typeface="宋体" panose="02010600030101010101" pitchFamily="2" charset="-122"/>
              </a:rPr>
              <a:t>),(</a:t>
            </a:r>
            <a:r>
              <a:rPr lang="en-US" altLang="zh-CN" sz="2000" kern="0" dirty="0">
                <a:solidFill>
                  <a:srgbClr val="808080"/>
                </a:solidFill>
                <a:latin typeface="Courier New" panose="02070309020205020404" pitchFamily="49" charset="0"/>
                <a:ea typeface="宋体" panose="02010600030101010101" pitchFamily="2" charset="-122"/>
              </a:rPr>
              <a:t>"</a:t>
            </a:r>
            <a:r>
              <a:rPr lang="en-US" altLang="zh-CN" sz="2000" kern="0" dirty="0" err="1">
                <a:solidFill>
                  <a:srgbClr val="808080"/>
                </a:solidFill>
                <a:latin typeface="Courier New" panose="02070309020205020404" pitchFamily="49" charset="0"/>
                <a:ea typeface="宋体" panose="02010600030101010101" pitchFamily="2" charset="-122"/>
              </a:rPr>
              <a:t>Tuesday"</a:t>
            </a:r>
            <a:r>
              <a:rPr lang="en-US" altLang="zh-CN" sz="2000" b="1" kern="0" dirty="0" err="1">
                <a:solidFill>
                  <a:srgbClr val="000080"/>
                </a:solidFill>
                <a:latin typeface="Courier New" panose="02070309020205020404" pitchFamily="49" charset="0"/>
                <a:ea typeface="宋体" panose="02010600030101010101" pitchFamily="2" charset="-122"/>
              </a:rPr>
              <a:t>,</a:t>
            </a:r>
            <a:r>
              <a:rPr lang="en-US" altLang="zh-CN" sz="2000" kern="0" dirty="0" err="1">
                <a:solidFill>
                  <a:srgbClr val="808080"/>
                </a:solidFill>
                <a:latin typeface="Courier New" panose="02070309020205020404" pitchFamily="49" charset="0"/>
                <a:ea typeface="宋体" panose="02010600030101010101" pitchFamily="2" charset="-122"/>
              </a:rPr>
              <a:t>"sunny</a:t>
            </a:r>
            <a:r>
              <a:rPr lang="en-US" altLang="zh-CN" sz="2000" kern="0" dirty="0">
                <a:solidFill>
                  <a:srgbClr val="808080"/>
                </a:solidFill>
                <a:latin typeface="Courier New" panose="02070309020205020404" pitchFamily="49" charset="0"/>
                <a:ea typeface="宋体" panose="02010600030101010101" pitchFamily="2" charset="-122"/>
              </a:rPr>
              <a:t>"</a:t>
            </a:r>
            <a:r>
              <a:rPr lang="en-US" altLang="zh-CN" sz="2000" b="1" kern="0" dirty="0">
                <a:solidFill>
                  <a:srgbClr val="000080"/>
                </a:solidFill>
                <a:latin typeface="Courier New" panose="02070309020205020404" pitchFamily="49" charset="0"/>
                <a:ea typeface="宋体" panose="02010600030101010101" pitchFamily="2" charset="-122"/>
              </a:rPr>
              <a:t>),</a:t>
            </a:r>
          </a:p>
          <a:p>
            <a:r>
              <a:rPr lang="en-US" altLang="zh-CN" sz="2000" b="1" kern="0" dirty="0">
                <a:solidFill>
                  <a:srgbClr val="000080"/>
                </a:solidFill>
                <a:latin typeface="Courier New" panose="02070309020205020404" pitchFamily="49" charset="0"/>
                <a:ea typeface="宋体" panose="02010600030101010101" pitchFamily="2" charset="-122"/>
              </a:rPr>
              <a:t> (</a:t>
            </a:r>
            <a:r>
              <a:rPr lang="en-US" altLang="zh-CN" sz="2000" kern="0" dirty="0">
                <a:solidFill>
                  <a:srgbClr val="808080"/>
                </a:solidFill>
                <a:latin typeface="Courier New" panose="02070309020205020404" pitchFamily="49" charset="0"/>
                <a:ea typeface="宋体" panose="02010600030101010101" pitchFamily="2" charset="-122"/>
              </a:rPr>
              <a:t>"Wednesday"</a:t>
            </a:r>
            <a:r>
              <a:rPr lang="en-US" altLang="zh-CN" sz="2000" b="1" kern="0" dirty="0">
                <a:solidFill>
                  <a:srgbClr val="000080"/>
                </a:solidFill>
                <a:latin typeface="Courier New" panose="02070309020205020404" pitchFamily="49" charset="0"/>
                <a:ea typeface="宋体" panose="02010600030101010101" pitchFamily="2" charset="-122"/>
              </a:rPr>
              <a:t>, </a:t>
            </a:r>
            <a:r>
              <a:rPr lang="en-US" altLang="zh-CN" sz="2000" kern="0" dirty="0">
                <a:solidFill>
                  <a:srgbClr val="000000"/>
                </a:solidFill>
                <a:latin typeface="Courier New" panose="02070309020205020404" pitchFamily="49" charset="0"/>
                <a:ea typeface="宋体" panose="02010600030101010101" pitchFamily="2" charset="-122"/>
              </a:rPr>
              <a:t> </a:t>
            </a:r>
            <a:r>
              <a:rPr lang="en-US" altLang="zh-CN" sz="2000" kern="0" dirty="0">
                <a:solidFill>
                  <a:srgbClr val="808080"/>
                </a:solidFill>
                <a:latin typeface="Courier New" panose="02070309020205020404" pitchFamily="49" charset="0"/>
                <a:ea typeface="宋体" panose="02010600030101010101" pitchFamily="2" charset="-122"/>
              </a:rPr>
              <a:t>"sunny"</a:t>
            </a:r>
            <a:r>
              <a:rPr lang="en-US" altLang="zh-CN" sz="2000" b="1" kern="0" dirty="0">
                <a:solidFill>
                  <a:srgbClr val="000080"/>
                </a:solidFill>
                <a:latin typeface="Courier New" panose="02070309020205020404" pitchFamily="49" charset="0"/>
                <a:ea typeface="宋体" panose="02010600030101010101" pitchFamily="2" charset="-122"/>
              </a:rPr>
              <a:t>),(</a:t>
            </a:r>
            <a:r>
              <a:rPr lang="en-US" altLang="zh-CN" sz="2000" kern="0" dirty="0">
                <a:solidFill>
                  <a:srgbClr val="808080"/>
                </a:solidFill>
                <a:latin typeface="Courier New" panose="02070309020205020404" pitchFamily="49" charset="0"/>
                <a:ea typeface="宋体" panose="02010600030101010101" pitchFamily="2" charset="-122"/>
              </a:rPr>
              <a:t>"Thursday"</a:t>
            </a:r>
            <a:r>
              <a:rPr lang="en-US" altLang="zh-CN" sz="2000" b="1" kern="0" dirty="0">
                <a:solidFill>
                  <a:srgbClr val="000080"/>
                </a:solidFill>
                <a:latin typeface="Courier New" panose="02070309020205020404" pitchFamily="49" charset="0"/>
                <a:ea typeface="宋体" panose="02010600030101010101" pitchFamily="2" charset="-122"/>
              </a:rPr>
              <a:t>, </a:t>
            </a:r>
            <a:r>
              <a:rPr lang="en-US" altLang="zh-CN" sz="2000" kern="0" dirty="0">
                <a:solidFill>
                  <a:srgbClr val="808080"/>
                </a:solidFill>
                <a:latin typeface="Courier New" panose="02070309020205020404" pitchFamily="49" charset="0"/>
                <a:ea typeface="宋体" panose="02010600030101010101" pitchFamily="2" charset="-122"/>
              </a:rPr>
              <a:t>"rain"</a:t>
            </a:r>
            <a:r>
              <a:rPr lang="en-US" altLang="zh-CN" sz="2000" b="1" kern="0" dirty="0">
                <a:solidFill>
                  <a:srgbClr val="000080"/>
                </a:solidFill>
                <a:latin typeface="Courier New" panose="02070309020205020404" pitchFamily="49" charset="0"/>
                <a:ea typeface="宋体" panose="02010600030101010101" pitchFamily="2" charset="-122"/>
              </a:rPr>
              <a:t>),(</a:t>
            </a:r>
            <a:r>
              <a:rPr lang="en-US" altLang="zh-CN" sz="2000" kern="0" dirty="0">
                <a:solidFill>
                  <a:srgbClr val="808080"/>
                </a:solidFill>
                <a:latin typeface="Courier New" panose="02070309020205020404" pitchFamily="49" charset="0"/>
                <a:ea typeface="宋体" panose="02010600030101010101" pitchFamily="2" charset="-122"/>
              </a:rPr>
              <a:t>"</a:t>
            </a:r>
            <a:r>
              <a:rPr lang="en-US" altLang="zh-CN" sz="2000" kern="0" dirty="0" err="1">
                <a:solidFill>
                  <a:srgbClr val="808080"/>
                </a:solidFill>
                <a:latin typeface="Courier New" panose="02070309020205020404" pitchFamily="49" charset="0"/>
                <a:ea typeface="宋体" panose="02010600030101010101" pitchFamily="2" charset="-122"/>
              </a:rPr>
              <a:t>Friday"</a:t>
            </a:r>
            <a:r>
              <a:rPr lang="en-US" altLang="zh-CN" sz="2000" b="1" kern="0" dirty="0" err="1">
                <a:solidFill>
                  <a:srgbClr val="000080"/>
                </a:solidFill>
                <a:latin typeface="Courier New" panose="02070309020205020404" pitchFamily="49" charset="0"/>
                <a:ea typeface="宋体" panose="02010600030101010101" pitchFamily="2" charset="-122"/>
              </a:rPr>
              <a:t>,</a:t>
            </a:r>
            <a:r>
              <a:rPr lang="en-US" altLang="zh-CN" sz="2000" kern="0" dirty="0" err="1">
                <a:solidFill>
                  <a:srgbClr val="808080"/>
                </a:solidFill>
                <a:latin typeface="Courier New" panose="02070309020205020404" pitchFamily="49" charset="0"/>
                <a:ea typeface="宋体" panose="02010600030101010101" pitchFamily="2" charset="-122"/>
              </a:rPr>
              <a:t>"Cloudy</a:t>
            </a:r>
            <a:r>
              <a:rPr lang="en-US" altLang="zh-CN" sz="2000" kern="0" dirty="0">
                <a:solidFill>
                  <a:srgbClr val="808080"/>
                </a:solidFill>
                <a:latin typeface="Courier New" panose="02070309020205020404" pitchFamily="49" charset="0"/>
                <a:ea typeface="宋体" panose="02010600030101010101" pitchFamily="2" charset="-122"/>
              </a:rPr>
              <a:t>"</a:t>
            </a:r>
            <a:r>
              <a:rPr lang="en-US" altLang="zh-CN" sz="2000" b="1" kern="0" dirty="0">
                <a:solidFill>
                  <a:srgbClr val="000080"/>
                </a:solidFill>
                <a:latin typeface="Courier New" panose="02070309020205020404" pitchFamily="49" charset="0"/>
                <a:ea typeface="宋体" panose="02010600030101010101" pitchFamily="2" charset="-122"/>
              </a:rPr>
              <a:t>)]</a:t>
            </a:r>
            <a:endParaRPr lang="zh-CN" altLang="zh-CN" sz="2400" kern="100" dirty="0">
              <a:latin typeface="Times New Roman" panose="02020603050405020304" pitchFamily="18" charset="0"/>
              <a:ea typeface="宋体" panose="02010600030101010101" pitchFamily="2" charset="-122"/>
            </a:endParaRPr>
          </a:p>
          <a:p>
            <a:endParaRPr lang="en-US" altLang="zh-CN" sz="2000" kern="0" dirty="0">
              <a:solidFill>
                <a:srgbClr val="000000"/>
              </a:solidFill>
              <a:latin typeface="Courier New" panose="02070309020205020404" pitchFamily="49" charset="0"/>
              <a:ea typeface="宋体" panose="02010600030101010101" pitchFamily="2" charset="-122"/>
            </a:endParaRPr>
          </a:p>
          <a:p>
            <a:r>
              <a:rPr lang="en-US" altLang="zh-CN" sz="2000" kern="0" dirty="0">
                <a:solidFill>
                  <a:srgbClr val="000000"/>
                </a:solidFill>
                <a:latin typeface="Courier New" panose="02070309020205020404" pitchFamily="49" charset="0"/>
                <a:ea typeface="宋体" panose="02010600030101010101" pitchFamily="2" charset="-122"/>
              </a:rPr>
              <a:t>formatter </a:t>
            </a:r>
            <a:r>
              <a:rPr lang="en-US" altLang="zh-CN" sz="2000" b="1" kern="0" dirty="0">
                <a:solidFill>
                  <a:srgbClr val="000080"/>
                </a:solidFill>
                <a:latin typeface="Courier New" panose="02070309020205020404" pitchFamily="49" charset="0"/>
                <a:ea typeface="宋体" panose="02010600030101010101" pitchFamily="2" charset="-122"/>
              </a:rPr>
              <a:t>=</a:t>
            </a:r>
            <a:r>
              <a:rPr lang="en-US" altLang="zh-CN" sz="2000" kern="0" dirty="0">
                <a:solidFill>
                  <a:srgbClr val="000000"/>
                </a:solidFill>
                <a:latin typeface="Courier New" panose="02070309020205020404" pitchFamily="49" charset="0"/>
                <a:ea typeface="宋体" panose="02010600030101010101" pitchFamily="2" charset="-122"/>
              </a:rPr>
              <a:t> </a:t>
            </a:r>
            <a:r>
              <a:rPr lang="en-US" altLang="zh-CN" sz="2000" kern="0" dirty="0">
                <a:solidFill>
                  <a:srgbClr val="808080"/>
                </a:solidFill>
                <a:latin typeface="Courier New" panose="02070309020205020404" pitchFamily="49" charset="0"/>
                <a:ea typeface="宋体" panose="02010600030101010101" pitchFamily="2" charset="-122"/>
              </a:rPr>
              <a:t>"Weather of '{0[0]}' is '{0[1]}'"</a:t>
            </a:r>
            <a:r>
              <a:rPr lang="en-US" altLang="zh-CN" sz="2000" b="1" kern="0" dirty="0">
                <a:solidFill>
                  <a:srgbClr val="000080"/>
                </a:solidFill>
                <a:latin typeface="Courier New" panose="02070309020205020404" pitchFamily="49" charset="0"/>
                <a:ea typeface="宋体" panose="02010600030101010101" pitchFamily="2" charset="-122"/>
              </a:rPr>
              <a:t>.</a:t>
            </a:r>
            <a:r>
              <a:rPr lang="en-US" altLang="zh-CN" sz="2000" kern="0" dirty="0">
                <a:solidFill>
                  <a:srgbClr val="000000"/>
                </a:solidFill>
                <a:latin typeface="Courier New" panose="02070309020205020404" pitchFamily="49" charset="0"/>
                <a:ea typeface="宋体" panose="02010600030101010101" pitchFamily="2" charset="-122"/>
              </a:rPr>
              <a:t>format  </a:t>
            </a:r>
            <a:r>
              <a:rPr lang="en-US" altLang="zh-CN" sz="2000" kern="0" dirty="0">
                <a:solidFill>
                  <a:srgbClr val="008000"/>
                </a:solidFill>
                <a:latin typeface="Courier New" panose="02070309020205020404" pitchFamily="49" charset="0"/>
                <a:ea typeface="宋体" panose="02010600030101010101" pitchFamily="2" charset="-122"/>
              </a:rPr>
              <a:t>#</a:t>
            </a:r>
            <a:r>
              <a:rPr lang="zh-CN" altLang="zh-CN" sz="2000" kern="0" dirty="0">
                <a:solidFill>
                  <a:srgbClr val="008000"/>
                </a:solidFill>
                <a:latin typeface="Courier New" panose="02070309020205020404" pitchFamily="49" charset="0"/>
                <a:ea typeface="宋体" panose="02010600030101010101" pitchFamily="2" charset="-122"/>
                <a:cs typeface="Courier New" panose="02070309020205020404" pitchFamily="49" charset="0"/>
              </a:rPr>
              <a:t>方法对象</a:t>
            </a:r>
            <a:endParaRPr lang="zh-CN" altLang="zh-CN" sz="2400" kern="100" dirty="0">
              <a:latin typeface="Times New Roman" panose="02020603050405020304" pitchFamily="18" charset="0"/>
              <a:ea typeface="宋体" panose="02010600030101010101" pitchFamily="2" charset="-122"/>
            </a:endParaRPr>
          </a:p>
          <a:p>
            <a:endParaRPr lang="en-US" altLang="zh-CN" sz="2000" b="1" kern="0" dirty="0">
              <a:solidFill>
                <a:srgbClr val="0000FF"/>
              </a:solidFill>
              <a:latin typeface="Courier New" panose="02070309020205020404" pitchFamily="49" charset="0"/>
              <a:ea typeface="宋体" panose="02010600030101010101" pitchFamily="2" charset="-122"/>
            </a:endParaRPr>
          </a:p>
          <a:p>
            <a:r>
              <a:rPr lang="en-US" altLang="zh-CN" sz="2000" b="1" kern="0" dirty="0">
                <a:solidFill>
                  <a:srgbClr val="0000FF"/>
                </a:solidFill>
                <a:latin typeface="Courier New" panose="02070309020205020404" pitchFamily="49" charset="0"/>
                <a:ea typeface="宋体" panose="02010600030101010101" pitchFamily="2" charset="-122"/>
              </a:rPr>
              <a:t>for</a:t>
            </a:r>
            <a:r>
              <a:rPr lang="en-US" altLang="zh-CN" sz="2000" kern="0" dirty="0">
                <a:solidFill>
                  <a:srgbClr val="000000"/>
                </a:solidFill>
                <a:latin typeface="Courier New" panose="02070309020205020404" pitchFamily="49" charset="0"/>
                <a:ea typeface="宋体" panose="02010600030101010101" pitchFamily="2" charset="-122"/>
              </a:rPr>
              <a:t> item </a:t>
            </a:r>
            <a:r>
              <a:rPr lang="en-US" altLang="zh-CN" sz="2000" b="1" kern="0" dirty="0">
                <a:solidFill>
                  <a:srgbClr val="0000FF"/>
                </a:solidFill>
                <a:latin typeface="Courier New" panose="02070309020205020404" pitchFamily="49" charset="0"/>
                <a:ea typeface="宋体" panose="02010600030101010101" pitchFamily="2" charset="-122"/>
              </a:rPr>
              <a:t>in</a:t>
            </a:r>
            <a:r>
              <a:rPr lang="en-US" altLang="zh-CN" sz="2000" kern="0" dirty="0">
                <a:solidFill>
                  <a:srgbClr val="000000"/>
                </a:solidFill>
                <a:latin typeface="Courier New" panose="02070309020205020404" pitchFamily="49" charset="0"/>
                <a:ea typeface="宋体" panose="02010600030101010101" pitchFamily="2" charset="-122"/>
              </a:rPr>
              <a:t> weather</a:t>
            </a:r>
            <a:r>
              <a:rPr lang="en-US" altLang="zh-CN" sz="2000" b="1" kern="0" dirty="0">
                <a:solidFill>
                  <a:srgbClr val="000080"/>
                </a:solidFill>
                <a:latin typeface="Courier New" panose="02070309020205020404" pitchFamily="49" charset="0"/>
                <a:ea typeface="宋体" panose="02010600030101010101" pitchFamily="2" charset="-122"/>
              </a:rPr>
              <a:t>:</a:t>
            </a:r>
            <a:endParaRPr lang="zh-CN" altLang="zh-CN" sz="2400" kern="100" dirty="0">
              <a:latin typeface="Times New Roman" panose="02020603050405020304" pitchFamily="18" charset="0"/>
              <a:ea typeface="宋体" panose="02010600030101010101" pitchFamily="2" charset="-122"/>
            </a:endParaRPr>
          </a:p>
          <a:p>
            <a:r>
              <a:rPr lang="en-US" altLang="zh-CN" sz="2000" kern="0" dirty="0">
                <a:solidFill>
                  <a:srgbClr val="000000"/>
                </a:solidFill>
                <a:latin typeface="Courier New" panose="02070309020205020404" pitchFamily="49" charset="0"/>
                <a:ea typeface="宋体" panose="02010600030101010101" pitchFamily="2" charset="-122"/>
              </a:rPr>
              <a:t>    </a:t>
            </a:r>
            <a:r>
              <a:rPr lang="en-US" altLang="zh-CN" sz="2000" b="1" kern="0" dirty="0">
                <a:solidFill>
                  <a:srgbClr val="0000FF"/>
                </a:solidFill>
                <a:latin typeface="Courier New" panose="02070309020205020404" pitchFamily="49" charset="0"/>
                <a:ea typeface="宋体" panose="02010600030101010101" pitchFamily="2" charset="-122"/>
              </a:rPr>
              <a:t>print</a:t>
            </a:r>
            <a:r>
              <a:rPr lang="en-US" altLang="zh-CN" sz="2000" b="1" kern="0" dirty="0">
                <a:solidFill>
                  <a:srgbClr val="000080"/>
                </a:solidFill>
                <a:latin typeface="Courier New" panose="02070309020205020404" pitchFamily="49" charset="0"/>
                <a:ea typeface="宋体" panose="02010600030101010101" pitchFamily="2" charset="-122"/>
              </a:rPr>
              <a:t>(</a:t>
            </a:r>
            <a:r>
              <a:rPr lang="en-US" altLang="zh-CN" sz="2000" kern="0" dirty="0">
                <a:solidFill>
                  <a:srgbClr val="000000"/>
                </a:solidFill>
                <a:latin typeface="Courier New" panose="02070309020205020404" pitchFamily="49" charset="0"/>
                <a:ea typeface="宋体" panose="02010600030101010101" pitchFamily="2" charset="-122"/>
              </a:rPr>
              <a:t>formatter</a:t>
            </a:r>
            <a:r>
              <a:rPr lang="en-US" altLang="zh-CN" sz="2000" b="1" kern="0" dirty="0">
                <a:solidFill>
                  <a:srgbClr val="000080"/>
                </a:solidFill>
                <a:latin typeface="Courier New" panose="02070309020205020404" pitchFamily="49" charset="0"/>
                <a:ea typeface="宋体" panose="02010600030101010101" pitchFamily="2" charset="-122"/>
              </a:rPr>
              <a:t>(</a:t>
            </a:r>
            <a:r>
              <a:rPr lang="en-US" altLang="zh-CN" sz="2000" kern="0" dirty="0">
                <a:solidFill>
                  <a:srgbClr val="000000"/>
                </a:solidFill>
                <a:latin typeface="Courier New" panose="02070309020205020404" pitchFamily="49" charset="0"/>
                <a:ea typeface="宋体" panose="02010600030101010101" pitchFamily="2" charset="-122"/>
              </a:rPr>
              <a:t>item</a:t>
            </a:r>
            <a:r>
              <a:rPr lang="en-US" altLang="zh-CN" sz="2000" b="1" kern="0" dirty="0">
                <a:solidFill>
                  <a:srgbClr val="000080"/>
                </a:solidFill>
                <a:latin typeface="Courier New" panose="02070309020205020404" pitchFamily="49" charset="0"/>
                <a:ea typeface="宋体" panose="02010600030101010101" pitchFamily="2" charset="-122"/>
              </a:rPr>
              <a:t>))</a:t>
            </a:r>
            <a:endParaRPr lang="zh-CN" altLang="zh-CN" sz="2400" kern="100" dirty="0">
              <a:latin typeface="Times New Roman" panose="02020603050405020304" pitchFamily="18" charset="0"/>
              <a:ea typeface="宋体" panose="02010600030101010101" pitchFamily="2" charset="-122"/>
            </a:endParaRPr>
          </a:p>
        </p:txBody>
      </p:sp>
      <p:sp>
        <p:nvSpPr>
          <p:cNvPr id="3" name="矩形 2"/>
          <p:cNvSpPr/>
          <p:nvPr/>
        </p:nvSpPr>
        <p:spPr>
          <a:xfrm>
            <a:off x="6096000" y="4643591"/>
            <a:ext cx="6077694" cy="707886"/>
          </a:xfrm>
          <a:prstGeom prst="rect">
            <a:avLst/>
          </a:prstGeom>
          <a:solidFill>
            <a:schemeClr val="accent4">
              <a:lumMod val="20000"/>
              <a:lumOff val="80000"/>
            </a:schemeClr>
          </a:solidFill>
          <a:ln>
            <a:solidFill>
              <a:srgbClr val="FF0000"/>
            </a:solidFill>
          </a:ln>
        </p:spPr>
        <p:txBody>
          <a:bodyPr wrap="square">
            <a:spAutoFit/>
          </a:bodyPr>
          <a:lstStyle/>
          <a:p>
            <a:r>
              <a:rPr lang="en-US" altLang="zh-CN" sz="2000" b="1" kern="0">
                <a:solidFill>
                  <a:srgbClr val="0000FF"/>
                </a:solidFill>
                <a:latin typeface="Courier New" panose="02070309020205020404" pitchFamily="49" charset="0"/>
                <a:ea typeface="宋体" panose="02010600030101010101" pitchFamily="2" charset="-122"/>
              </a:rPr>
              <a:t>for</a:t>
            </a:r>
            <a:r>
              <a:rPr lang="en-US" altLang="zh-CN" sz="2000" kern="0">
                <a:solidFill>
                  <a:srgbClr val="000000"/>
                </a:solidFill>
                <a:latin typeface="Courier New" panose="02070309020205020404" pitchFamily="49" charset="0"/>
                <a:ea typeface="宋体" panose="02010600030101010101" pitchFamily="2" charset="-122"/>
              </a:rPr>
              <a:t> item </a:t>
            </a:r>
            <a:r>
              <a:rPr lang="en-US" altLang="zh-CN" sz="2000" b="1" kern="0">
                <a:solidFill>
                  <a:srgbClr val="0000FF"/>
                </a:solidFill>
                <a:latin typeface="Courier New" panose="02070309020205020404" pitchFamily="49" charset="0"/>
                <a:ea typeface="宋体" panose="02010600030101010101" pitchFamily="2" charset="-122"/>
              </a:rPr>
              <a:t>in</a:t>
            </a:r>
            <a:r>
              <a:rPr lang="en-US" altLang="zh-CN" sz="2000" kern="0">
                <a:solidFill>
                  <a:srgbClr val="000000"/>
                </a:solidFill>
                <a:latin typeface="Courier New" panose="02070309020205020404" pitchFamily="49" charset="0"/>
                <a:ea typeface="宋体" panose="02010600030101010101" pitchFamily="2" charset="-122"/>
              </a:rPr>
              <a:t> map</a:t>
            </a:r>
            <a:r>
              <a:rPr lang="en-US" altLang="zh-CN" sz="2000" b="1" kern="0">
                <a:solidFill>
                  <a:srgbClr val="000080"/>
                </a:solidFill>
                <a:latin typeface="Courier New" panose="02070309020205020404" pitchFamily="49" charset="0"/>
                <a:ea typeface="宋体" panose="02010600030101010101" pitchFamily="2" charset="-122"/>
              </a:rPr>
              <a:t>(</a:t>
            </a:r>
            <a:r>
              <a:rPr lang="en-US" altLang="zh-CN" sz="2000" kern="0">
                <a:solidFill>
                  <a:srgbClr val="000000"/>
                </a:solidFill>
                <a:latin typeface="Courier New" panose="02070309020205020404" pitchFamily="49" charset="0"/>
                <a:ea typeface="宋体" panose="02010600030101010101" pitchFamily="2" charset="-122"/>
              </a:rPr>
              <a:t>formatter</a:t>
            </a:r>
            <a:r>
              <a:rPr lang="en-US" altLang="zh-CN" sz="2000" b="1" kern="0">
                <a:solidFill>
                  <a:srgbClr val="000080"/>
                </a:solidFill>
                <a:latin typeface="Courier New" panose="02070309020205020404" pitchFamily="49" charset="0"/>
                <a:ea typeface="宋体" panose="02010600030101010101" pitchFamily="2" charset="-122"/>
              </a:rPr>
              <a:t>,</a:t>
            </a:r>
            <a:r>
              <a:rPr lang="en-US" altLang="zh-CN" sz="2000" kern="0">
                <a:solidFill>
                  <a:srgbClr val="000000"/>
                </a:solidFill>
                <a:latin typeface="Courier New" panose="02070309020205020404" pitchFamily="49" charset="0"/>
                <a:ea typeface="宋体" panose="02010600030101010101" pitchFamily="2" charset="-122"/>
              </a:rPr>
              <a:t>weather</a:t>
            </a:r>
            <a:r>
              <a:rPr lang="en-US" altLang="zh-CN" sz="2000" b="1" kern="0">
                <a:solidFill>
                  <a:srgbClr val="000080"/>
                </a:solidFill>
                <a:latin typeface="Courier New" panose="02070309020205020404" pitchFamily="49" charset="0"/>
                <a:ea typeface="宋体" panose="02010600030101010101" pitchFamily="2" charset="-122"/>
              </a:rPr>
              <a:t>):</a:t>
            </a:r>
            <a:endParaRPr lang="zh-CN" altLang="zh-CN" sz="2000" kern="100">
              <a:latin typeface="Times New Roman" panose="02020603050405020304" pitchFamily="18" charset="0"/>
              <a:ea typeface="宋体" panose="02010600030101010101" pitchFamily="2" charset="-122"/>
            </a:endParaRPr>
          </a:p>
          <a:p>
            <a:r>
              <a:rPr lang="en-US" altLang="zh-CN" sz="2000" kern="0">
                <a:solidFill>
                  <a:srgbClr val="000000"/>
                </a:solidFill>
                <a:latin typeface="Courier New" panose="02070309020205020404" pitchFamily="49" charset="0"/>
                <a:ea typeface="宋体" panose="02010600030101010101" pitchFamily="2" charset="-122"/>
              </a:rPr>
              <a:t>    </a:t>
            </a:r>
            <a:r>
              <a:rPr lang="en-US" altLang="zh-CN" sz="2000" b="1" kern="0">
                <a:solidFill>
                  <a:srgbClr val="0000FF"/>
                </a:solidFill>
                <a:latin typeface="Courier New" panose="02070309020205020404" pitchFamily="49" charset="0"/>
                <a:ea typeface="宋体" panose="02010600030101010101" pitchFamily="2" charset="-122"/>
              </a:rPr>
              <a:t>print</a:t>
            </a:r>
            <a:r>
              <a:rPr lang="en-US" altLang="zh-CN" sz="2000" b="1" kern="0">
                <a:solidFill>
                  <a:srgbClr val="000080"/>
                </a:solidFill>
                <a:latin typeface="Courier New" panose="02070309020205020404" pitchFamily="49" charset="0"/>
                <a:ea typeface="宋体" panose="02010600030101010101" pitchFamily="2" charset="-122"/>
              </a:rPr>
              <a:t>(</a:t>
            </a:r>
            <a:r>
              <a:rPr lang="en-US" altLang="zh-CN" sz="2000" kern="0">
                <a:solidFill>
                  <a:srgbClr val="000000"/>
                </a:solidFill>
                <a:latin typeface="Courier New" panose="02070309020205020404" pitchFamily="49" charset="0"/>
                <a:ea typeface="宋体" panose="02010600030101010101" pitchFamily="2" charset="-122"/>
              </a:rPr>
              <a:t>item</a:t>
            </a:r>
            <a:r>
              <a:rPr lang="en-US" altLang="zh-CN" sz="2000" b="1" kern="0">
                <a:solidFill>
                  <a:srgbClr val="000080"/>
                </a:solidFill>
                <a:latin typeface="Courier New" panose="02070309020205020404" pitchFamily="49" charset="0"/>
                <a:ea typeface="宋体" panose="02010600030101010101" pitchFamily="2" charset="-122"/>
              </a:rPr>
              <a:t>)</a:t>
            </a:r>
            <a:endParaRPr lang="zh-CN" altLang="zh-CN" sz="2000" kern="100" dirty="0">
              <a:latin typeface="Times New Roman" panose="02020603050405020304" pitchFamily="18" charset="0"/>
              <a:ea typeface="宋体" panose="02010600030101010101" pitchFamily="2" charset="-122"/>
            </a:endParaRPr>
          </a:p>
        </p:txBody>
      </p:sp>
      <p:sp>
        <p:nvSpPr>
          <p:cNvPr id="6" name="矩形 5"/>
          <p:cNvSpPr/>
          <p:nvPr/>
        </p:nvSpPr>
        <p:spPr>
          <a:xfrm>
            <a:off x="559981" y="3104708"/>
            <a:ext cx="5649433" cy="8327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838200" y="4417358"/>
            <a:ext cx="5052237" cy="1938992"/>
          </a:xfrm>
          <a:prstGeom prst="rect">
            <a:avLst/>
          </a:prstGeom>
          <a:solidFill>
            <a:schemeClr val="bg1"/>
          </a:solidFill>
        </p:spPr>
        <p:txBody>
          <a:bodyPr wrap="square">
            <a:spAutoFit/>
          </a:bodyPr>
          <a:lstStyle/>
          <a:p>
            <a:r>
              <a:rPr lang="zh-CN" altLang="en-US" sz="2400" dirty="0">
                <a:solidFill>
                  <a:srgbClr val="0070C0"/>
                </a:solidFill>
              </a:rPr>
              <a:t>Weather of 'Monday' is 'rain'</a:t>
            </a:r>
          </a:p>
          <a:p>
            <a:r>
              <a:rPr lang="zh-CN" altLang="en-US" sz="2400" dirty="0">
                <a:solidFill>
                  <a:srgbClr val="0070C0"/>
                </a:solidFill>
              </a:rPr>
              <a:t>Weather of 'Tuesday' is 'sunny'</a:t>
            </a:r>
          </a:p>
          <a:p>
            <a:r>
              <a:rPr lang="zh-CN" altLang="en-US" sz="2400" dirty="0">
                <a:solidFill>
                  <a:srgbClr val="0070C0"/>
                </a:solidFill>
              </a:rPr>
              <a:t>Weather of 'Wednesday' is 'sunny'</a:t>
            </a:r>
          </a:p>
          <a:p>
            <a:r>
              <a:rPr lang="zh-CN" altLang="en-US" sz="2400" dirty="0">
                <a:solidFill>
                  <a:srgbClr val="0070C0"/>
                </a:solidFill>
              </a:rPr>
              <a:t>Weather of 'Thursday' is 'rain'</a:t>
            </a:r>
          </a:p>
          <a:p>
            <a:r>
              <a:rPr lang="zh-CN" altLang="en-US" sz="2400" dirty="0">
                <a:solidFill>
                  <a:srgbClr val="0070C0"/>
                </a:solidFill>
              </a:rPr>
              <a:t>Weather of 'Friday' is 'Cloudy'</a:t>
            </a:r>
          </a:p>
        </p:txBody>
      </p:sp>
    </p:spTree>
    <p:custDataLst>
      <p:tags r:id="rId1"/>
    </p:custDataLst>
    <p:extLst>
      <p:ext uri="{BB962C8B-B14F-4D97-AF65-F5344CB8AC3E}">
        <p14:creationId xmlns:p14="http://schemas.microsoft.com/office/powerpoint/2010/main" val="955432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7D5EA96F-610C-415B-8874-9E321C550F00}"/>
              </a:ext>
            </a:extLst>
          </p:cNvPr>
          <p:cNvPicPr>
            <a:picLocks noChangeAspect="1"/>
          </p:cNvPicPr>
          <p:nvPr/>
        </p:nvPicPr>
        <p:blipFill>
          <a:blip r:embed="rId3"/>
          <a:stretch>
            <a:fillRect/>
          </a:stretch>
        </p:blipFill>
        <p:spPr>
          <a:xfrm>
            <a:off x="6691828" y="330812"/>
            <a:ext cx="3151076" cy="1427169"/>
          </a:xfrm>
          <a:prstGeom prst="rect">
            <a:avLst/>
          </a:prstGeom>
        </p:spPr>
      </p:pic>
      <p:sp>
        <p:nvSpPr>
          <p:cNvPr id="21506" name="Rectangle 2"/>
          <p:cNvSpPr>
            <a:spLocks noGrp="1" noRot="1" noChangeArrowheads="1"/>
          </p:cNvSpPr>
          <p:nvPr>
            <p:ph type="title"/>
          </p:nvPr>
        </p:nvSpPr>
        <p:spPr>
          <a:xfrm>
            <a:off x="727363" y="259711"/>
            <a:ext cx="10515600" cy="1325563"/>
          </a:xfrm>
        </p:spPr>
        <p:txBody>
          <a:bodyPr/>
          <a:lstStyle/>
          <a:p>
            <a:r>
              <a:rPr lang="zh-CN" altLang="en-US" dirty="0"/>
              <a:t>字符串编码格式</a:t>
            </a:r>
            <a:endParaRPr lang="zh-CN" altLang="zh-CN" dirty="0"/>
          </a:p>
        </p:txBody>
      </p:sp>
      <p:sp>
        <p:nvSpPr>
          <p:cNvPr id="21507" name="Rectangle 3"/>
          <p:cNvSpPr>
            <a:spLocks noGrp="1" noChangeArrowheads="1"/>
          </p:cNvSpPr>
          <p:nvPr>
            <p:ph idx="1"/>
          </p:nvPr>
        </p:nvSpPr>
        <p:spPr>
          <a:xfrm>
            <a:off x="838200" y="1634836"/>
            <a:ext cx="9822873" cy="4741224"/>
          </a:xfrm>
        </p:spPr>
        <p:txBody>
          <a:bodyPr>
            <a:noAutofit/>
          </a:bodyPr>
          <a:lstStyle/>
          <a:p>
            <a:pPr>
              <a:lnSpc>
                <a:spcPct val="100000"/>
              </a:lnSpc>
            </a:pPr>
            <a:r>
              <a:rPr lang="zh-CN" altLang="en-US" sz="2000" dirty="0">
                <a:latin typeface="+mn-ea"/>
              </a:rPr>
              <a:t>字符编码</a:t>
            </a:r>
            <a:r>
              <a:rPr lang="en-US" altLang="zh-CN" sz="2000" dirty="0">
                <a:latin typeface="+mn-ea"/>
              </a:rPr>
              <a:t>(encoding)</a:t>
            </a:r>
            <a:r>
              <a:rPr lang="zh-CN" altLang="en-US" sz="2000" dirty="0">
                <a:latin typeface="+mn-ea"/>
              </a:rPr>
              <a:t>：字符集中的字符在计算机内部存储时如何表示，映射为</a:t>
            </a:r>
            <a:r>
              <a:rPr lang="en-US" altLang="zh-CN" sz="2000" dirty="0">
                <a:latin typeface="+mn-ea"/>
              </a:rPr>
              <a:t>1</a:t>
            </a:r>
            <a:r>
              <a:rPr lang="zh-CN" altLang="en-US" sz="2000" dirty="0">
                <a:latin typeface="+mn-ea"/>
              </a:rPr>
              <a:t>个字节或者多个字节（称为</a:t>
            </a:r>
            <a:r>
              <a:rPr lang="en-US" altLang="zh-CN" sz="2000" dirty="0">
                <a:latin typeface="+mn-ea"/>
              </a:rPr>
              <a:t>code unit</a:t>
            </a:r>
            <a:r>
              <a:rPr lang="zh-CN" altLang="en-US" sz="2000" dirty="0">
                <a:latin typeface="+mn-ea"/>
              </a:rPr>
              <a:t>）</a:t>
            </a:r>
            <a:endParaRPr lang="en-US" altLang="zh-CN" sz="2000" dirty="0">
              <a:latin typeface="+mn-ea"/>
            </a:endParaRPr>
          </a:p>
          <a:p>
            <a:pPr>
              <a:lnSpc>
                <a:spcPct val="100000"/>
              </a:lnSpc>
            </a:pPr>
            <a:r>
              <a:rPr lang="zh-CN" altLang="en-US" sz="2000" dirty="0">
                <a:latin typeface="+mn-ea"/>
              </a:rPr>
              <a:t>字符集</a:t>
            </a:r>
            <a:r>
              <a:rPr lang="en-US" altLang="zh-CN" sz="2000" dirty="0">
                <a:latin typeface="+mn-ea"/>
              </a:rPr>
              <a:t>(Charset):</a:t>
            </a:r>
            <a:r>
              <a:rPr lang="zh-CN" altLang="en-US" sz="2000" dirty="0">
                <a:latin typeface="+mn-ea"/>
              </a:rPr>
              <a:t>系统支持的所有抽象字符的集合，每个字符在该字符集中可以通过一个称为码点</a:t>
            </a:r>
            <a:r>
              <a:rPr lang="en-US" altLang="zh-CN" sz="2000" dirty="0">
                <a:latin typeface="+mn-ea"/>
              </a:rPr>
              <a:t>(Code Point)</a:t>
            </a:r>
            <a:r>
              <a:rPr lang="zh-CN" altLang="en-US" sz="2000" dirty="0">
                <a:latin typeface="+mn-ea"/>
              </a:rPr>
              <a:t>的数字唯一标识</a:t>
            </a:r>
            <a:endParaRPr lang="en-US" altLang="zh-CN" sz="2000" dirty="0">
              <a:latin typeface="+mn-ea"/>
            </a:endParaRPr>
          </a:p>
          <a:p>
            <a:pPr>
              <a:lnSpc>
                <a:spcPct val="100000"/>
              </a:lnSpc>
            </a:pPr>
            <a:r>
              <a:rPr lang="zh-CN" altLang="en-US" sz="2000" dirty="0">
                <a:latin typeface="宋体" panose="02010600030101010101" pitchFamily="2" charset="-122"/>
                <a:sym typeface="+mn-ea"/>
              </a:rPr>
              <a:t>最早的字符串编码是美国标准信息交换码</a:t>
            </a:r>
            <a:r>
              <a:rPr lang="zh-CN" altLang="en-US" sz="2000" dirty="0">
                <a:solidFill>
                  <a:srgbClr val="FF0000"/>
                </a:solidFill>
                <a:latin typeface="宋体" panose="02010600030101010101" pitchFamily="2" charset="-122"/>
                <a:sym typeface="+mn-ea"/>
              </a:rPr>
              <a:t>ASCII（</a:t>
            </a:r>
            <a:r>
              <a:rPr lang="en-US" altLang="zh-CN" sz="2000" dirty="0"/>
              <a:t> American Standard Code for Information Interchange </a:t>
            </a:r>
            <a:r>
              <a:rPr lang="zh-CN" altLang="en-US" sz="2000" dirty="0">
                <a:solidFill>
                  <a:srgbClr val="FF0000"/>
                </a:solidFill>
                <a:latin typeface="宋体" panose="02010600030101010101" pitchFamily="2" charset="-122"/>
                <a:sym typeface="+mn-ea"/>
              </a:rPr>
              <a:t>）</a:t>
            </a:r>
            <a:r>
              <a:rPr lang="zh-CN" altLang="en-US" sz="2000" dirty="0">
                <a:latin typeface="宋体" panose="02010600030101010101" pitchFamily="2" charset="-122"/>
                <a:sym typeface="+mn-ea"/>
              </a:rPr>
              <a:t>，ASCII码采用</a:t>
            </a:r>
            <a:r>
              <a:rPr lang="zh-CN" altLang="en-US" sz="2000" dirty="0">
                <a:solidFill>
                  <a:srgbClr val="FF0000"/>
                </a:solidFill>
                <a:latin typeface="宋体" panose="02010600030101010101" pitchFamily="2" charset="-122"/>
                <a:sym typeface="+mn-ea"/>
              </a:rPr>
              <a:t>1个字节</a:t>
            </a:r>
            <a:r>
              <a:rPr lang="zh-CN" altLang="en-US" sz="2000" dirty="0">
                <a:latin typeface="宋体" panose="02010600030101010101" pitchFamily="2" charset="-122"/>
                <a:sym typeface="+mn-ea"/>
              </a:rPr>
              <a:t>来对字符进行编码，只用</a:t>
            </a:r>
            <a:r>
              <a:rPr lang="en-US" altLang="zh-CN" sz="2000" dirty="0">
                <a:latin typeface="宋体" panose="02010600030101010101" pitchFamily="2" charset="-122"/>
                <a:sym typeface="+mn-ea"/>
              </a:rPr>
              <a:t>7</a:t>
            </a:r>
            <a:r>
              <a:rPr lang="zh-CN" altLang="en-US" sz="2000" dirty="0">
                <a:latin typeface="宋体" panose="02010600030101010101" pitchFamily="2" charset="-122"/>
                <a:sym typeface="+mn-ea"/>
              </a:rPr>
              <a:t>位，最多只能表示</a:t>
            </a:r>
            <a:r>
              <a:rPr lang="en-US" altLang="zh-CN" sz="2000" dirty="0">
                <a:latin typeface="宋体" panose="02010600030101010101" pitchFamily="2" charset="-122"/>
                <a:sym typeface="+mn-ea"/>
              </a:rPr>
              <a:t>128</a:t>
            </a:r>
            <a:r>
              <a:rPr lang="zh-CN" altLang="en-US" sz="2000" dirty="0">
                <a:latin typeface="宋体" panose="02010600030101010101" pitchFamily="2" charset="-122"/>
                <a:sym typeface="+mn-ea"/>
              </a:rPr>
              <a:t>个符号</a:t>
            </a:r>
            <a:r>
              <a:rPr lang="en-US" altLang="zh-CN" sz="2000" dirty="0">
                <a:latin typeface="宋体" panose="02010600030101010101" pitchFamily="2" charset="-122"/>
                <a:sym typeface="+mn-ea"/>
              </a:rPr>
              <a:t>.</a:t>
            </a:r>
          </a:p>
          <a:p>
            <a:pPr lvl="1">
              <a:lnSpc>
                <a:spcPct val="100000"/>
              </a:lnSpc>
            </a:pPr>
            <a:r>
              <a:rPr lang="zh-CN" altLang="en-US" sz="1600" dirty="0">
                <a:latin typeface="宋体" pitchFamily="2" charset="-122"/>
              </a:rPr>
              <a:t>其他名字：</a:t>
            </a:r>
            <a:r>
              <a:rPr lang="en-US" altLang="zh-CN" sz="1600" dirty="0">
                <a:latin typeface="宋体" pitchFamily="2" charset="-122"/>
              </a:rPr>
              <a:t>cp367, US-ASCII</a:t>
            </a:r>
          </a:p>
          <a:p>
            <a:pPr lvl="1">
              <a:lnSpc>
                <a:spcPct val="100000"/>
              </a:lnSpc>
            </a:pPr>
            <a:r>
              <a:rPr lang="en-US" altLang="zh-CN" sz="1600" dirty="0">
                <a:latin typeface="宋体" pitchFamily="2" charset="-122"/>
              </a:rPr>
              <a:t>128</a:t>
            </a:r>
            <a:r>
              <a:rPr lang="zh-CN" altLang="en-US" sz="1600" dirty="0">
                <a:latin typeface="宋体" pitchFamily="2" charset="-122"/>
              </a:rPr>
              <a:t>个字符组成，包括大小写字母、数字</a:t>
            </a:r>
            <a:r>
              <a:rPr lang="en-US" altLang="zh-CN" sz="1600" dirty="0">
                <a:latin typeface="宋体" pitchFamily="2" charset="-122"/>
              </a:rPr>
              <a:t>0-9</a:t>
            </a:r>
            <a:r>
              <a:rPr lang="zh-CN" altLang="en-US" sz="1600" dirty="0">
                <a:latin typeface="宋体" pitchFamily="2" charset="-122"/>
              </a:rPr>
              <a:t>、标点符号、非打印字符（换行符、制表符等</a:t>
            </a:r>
            <a:r>
              <a:rPr lang="en-US" altLang="zh-CN" sz="1600" dirty="0">
                <a:latin typeface="宋体" pitchFamily="2" charset="-122"/>
              </a:rPr>
              <a:t>4</a:t>
            </a:r>
            <a:r>
              <a:rPr lang="zh-CN" altLang="en-US" sz="1600" dirty="0">
                <a:latin typeface="宋体" pitchFamily="2" charset="-122"/>
              </a:rPr>
              <a:t>个）以及控制字符（退格、响铃等）组成</a:t>
            </a:r>
            <a:endParaRPr lang="en-US" altLang="zh-CN" sz="1600" dirty="0">
              <a:latin typeface="宋体" pitchFamily="2" charset="-122"/>
            </a:endParaRPr>
          </a:p>
          <a:p>
            <a:pPr lvl="1">
              <a:lnSpc>
                <a:spcPct val="100000"/>
              </a:lnSpc>
            </a:pPr>
            <a:r>
              <a:rPr lang="zh-CN" altLang="en-US" sz="1600" dirty="0">
                <a:latin typeface="宋体" pitchFamily="2" charset="-122"/>
              </a:rPr>
              <a:t>编码成</a:t>
            </a:r>
            <a:r>
              <a:rPr lang="en-US" altLang="zh-CN" sz="1600" dirty="0">
                <a:latin typeface="宋体" pitchFamily="2" charset="-122"/>
              </a:rPr>
              <a:t>1</a:t>
            </a:r>
            <a:r>
              <a:rPr lang="zh-CN" altLang="en-US" sz="1600" dirty="0">
                <a:latin typeface="宋体" pitchFamily="2" charset="-122"/>
              </a:rPr>
              <a:t>个字节，最高位为</a:t>
            </a:r>
            <a:r>
              <a:rPr lang="en-US" altLang="zh-CN" sz="1600" dirty="0">
                <a:latin typeface="宋体" pitchFamily="2" charset="-122"/>
              </a:rPr>
              <a:t>0 </a:t>
            </a:r>
          </a:p>
          <a:p>
            <a:pPr>
              <a:lnSpc>
                <a:spcPct val="100000"/>
              </a:lnSpc>
            </a:pPr>
            <a:endParaRPr lang="en-US" altLang="zh-CN" sz="2000" dirty="0">
              <a:latin typeface="+mn-ea"/>
            </a:endParaRPr>
          </a:p>
        </p:txBody>
      </p:sp>
      <p:sp>
        <p:nvSpPr>
          <p:cNvPr id="2" name="灯片编号占位符 1"/>
          <p:cNvSpPr>
            <a:spLocks noGrp="1"/>
          </p:cNvSpPr>
          <p:nvPr>
            <p:ph type="sldNum" sz="quarter" idx="12"/>
          </p:nvPr>
        </p:nvSpPr>
        <p:spPr/>
        <p:txBody>
          <a:bodyPr/>
          <a:lstStyle/>
          <a:p>
            <a:fld id="{1FCCB009-CF97-1F4A-9399-55F1A7A4B45F}" type="slidenum">
              <a:rPr kumimoji="1" lang="zh-CN" altLang="en-US" smtClean="0"/>
              <a:t>16</a:t>
            </a:fld>
            <a:endParaRPr kumimoji="1" lang="zh-CN" altLang="en-US"/>
          </a:p>
        </p:txBody>
      </p:sp>
    </p:spTree>
    <p:extLst>
      <p:ext uri="{BB962C8B-B14F-4D97-AF65-F5344CB8AC3E}">
        <p14:creationId xmlns:p14="http://schemas.microsoft.com/office/powerpoint/2010/main" val="2165060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灯片编号占位符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eaLnBrk="1" hangingPunct="1"/>
            <a:fld id="{269FEB53-F0D7-450C-964F-BD857A41B600}" type="slidenum">
              <a:rPr lang="en-US" altLang="zh-CN" sz="1400"/>
              <a:pPr eaLnBrk="1" hangingPunct="1"/>
              <a:t>17</a:t>
            </a:fld>
            <a:endParaRPr lang="en-US" altLang="zh-CN" sz="1400"/>
          </a:p>
        </p:txBody>
      </p:sp>
      <p:pic>
        <p:nvPicPr>
          <p:cNvPr id="5837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8138" y="549276"/>
            <a:ext cx="8951912" cy="626427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pic>
      <p:sp>
        <p:nvSpPr>
          <p:cNvPr id="58372" name="TextBox 4"/>
          <p:cNvSpPr txBox="1">
            <a:spLocks noChangeArrowheads="1"/>
          </p:cNvSpPr>
          <p:nvPr/>
        </p:nvSpPr>
        <p:spPr bwMode="auto">
          <a:xfrm>
            <a:off x="1608138" y="107950"/>
            <a:ext cx="870302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eaLnBrk="1" hangingPunct="1"/>
            <a:r>
              <a:rPr lang="zh-CN" altLang="en-US" sz="1800" b="1" dirty="0">
                <a:solidFill>
                  <a:srgbClr val="FF0000"/>
                </a:solidFill>
              </a:rPr>
              <a:t>键盘上每个字符在计算机内部都存储为一个整数，这个整数值就是字符的</a:t>
            </a:r>
            <a:r>
              <a:rPr lang="en-US" altLang="zh-CN" sz="1800" b="1" dirty="0">
                <a:solidFill>
                  <a:srgbClr val="FF0000"/>
                </a:solidFill>
              </a:rPr>
              <a:t>ASCII</a:t>
            </a:r>
            <a:r>
              <a:rPr lang="zh-CN" altLang="en-US" sz="1800" b="1" dirty="0">
                <a:solidFill>
                  <a:srgbClr val="FF0000"/>
                </a:solidFill>
              </a:rPr>
              <a:t>码：</a:t>
            </a:r>
          </a:p>
        </p:txBody>
      </p:sp>
    </p:spTree>
    <p:extLst>
      <p:ext uri="{BB962C8B-B14F-4D97-AF65-F5344CB8AC3E}">
        <p14:creationId xmlns:p14="http://schemas.microsoft.com/office/powerpoint/2010/main" val="19012605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其他常见字符集</a:t>
            </a:r>
          </a:p>
        </p:txBody>
      </p:sp>
      <p:sp>
        <p:nvSpPr>
          <p:cNvPr id="3" name="内容占位符 2"/>
          <p:cNvSpPr>
            <a:spLocks noGrp="1"/>
          </p:cNvSpPr>
          <p:nvPr>
            <p:ph idx="1"/>
          </p:nvPr>
        </p:nvSpPr>
        <p:spPr/>
        <p:txBody>
          <a:bodyPr>
            <a:noAutofit/>
          </a:bodyPr>
          <a:lstStyle/>
          <a:p>
            <a:pPr>
              <a:lnSpc>
                <a:spcPct val="100000"/>
              </a:lnSpc>
            </a:pPr>
            <a:r>
              <a:rPr lang="en-US" altLang="zh-CN" sz="2000" b="1" dirty="0">
                <a:latin typeface="宋体" pitchFamily="2" charset="-122"/>
              </a:rPr>
              <a:t>ISO-8859-1(Latin-1, cp1252):</a:t>
            </a:r>
            <a:r>
              <a:rPr lang="zh-CN" altLang="en-US" sz="2000" dirty="0">
                <a:latin typeface="宋体" pitchFamily="2" charset="-122"/>
              </a:rPr>
              <a:t>西欧采用的８位字符集，对于</a:t>
            </a:r>
            <a:r>
              <a:rPr lang="en-US" altLang="zh-CN" sz="2000" dirty="0">
                <a:latin typeface="宋体" pitchFamily="2" charset="-122"/>
              </a:rPr>
              <a:t>ASCII</a:t>
            </a:r>
            <a:r>
              <a:rPr lang="zh-CN" altLang="en-US" sz="2000" dirty="0">
                <a:latin typeface="宋体" pitchFamily="2" charset="-122"/>
              </a:rPr>
              <a:t>进行扩展，最高位可以为１，供使用变音符号的拉丁字母语言使用</a:t>
            </a:r>
            <a:endParaRPr lang="en-US" altLang="zh-CN" sz="2000" dirty="0">
              <a:latin typeface="宋体" pitchFamily="2" charset="-122"/>
            </a:endParaRPr>
          </a:p>
          <a:p>
            <a:pPr>
              <a:lnSpc>
                <a:spcPct val="120000"/>
              </a:lnSpc>
            </a:pPr>
            <a:r>
              <a:rPr lang="en-US" altLang="zh-CN" sz="2000" b="1" dirty="0">
                <a:latin typeface="宋体" pitchFamily="2" charset="-122"/>
              </a:rPr>
              <a:t>GB2312: </a:t>
            </a:r>
            <a:r>
              <a:rPr lang="zh-CN" altLang="en-US" sz="2000" b="1" dirty="0">
                <a:latin typeface="宋体" pitchFamily="2" charset="-122"/>
              </a:rPr>
              <a:t>中国国家标准简体中文字符集</a:t>
            </a:r>
            <a:endParaRPr lang="en-US" altLang="zh-CN" sz="2000" b="1" dirty="0">
              <a:latin typeface="宋体" pitchFamily="2" charset="-122"/>
            </a:endParaRPr>
          </a:p>
          <a:p>
            <a:pPr lvl="1">
              <a:lnSpc>
                <a:spcPct val="120000"/>
              </a:lnSpc>
            </a:pPr>
            <a:r>
              <a:rPr lang="zh-CN" altLang="en-US" sz="2000" dirty="0">
                <a:latin typeface="宋体" pitchFamily="2" charset="-122"/>
              </a:rPr>
              <a:t>1个字节表示英文，与</a:t>
            </a:r>
            <a:r>
              <a:rPr lang="en-US" altLang="zh-CN" sz="2000" dirty="0">
                <a:latin typeface="宋体" pitchFamily="2" charset="-122"/>
              </a:rPr>
              <a:t>ASCII</a:t>
            </a:r>
            <a:r>
              <a:rPr lang="zh-CN" altLang="en-US" sz="2000" dirty="0">
                <a:latin typeface="宋体" pitchFamily="2" charset="-122"/>
              </a:rPr>
              <a:t>一致</a:t>
            </a:r>
            <a:endParaRPr lang="en-US" altLang="zh-CN" sz="2000" dirty="0">
              <a:latin typeface="宋体" pitchFamily="2" charset="-122"/>
            </a:endParaRPr>
          </a:p>
          <a:p>
            <a:pPr lvl="1">
              <a:lnSpc>
                <a:spcPct val="120000"/>
              </a:lnSpc>
            </a:pPr>
            <a:r>
              <a:rPr lang="zh-CN" altLang="en-US" sz="2000" dirty="0">
                <a:latin typeface="宋体" pitchFamily="2" charset="-122"/>
              </a:rPr>
              <a:t>2个字节表示中文，其最高位都为</a:t>
            </a:r>
            <a:r>
              <a:rPr lang="en-US" altLang="zh-CN" sz="2000" dirty="0">
                <a:latin typeface="宋体" pitchFamily="2" charset="-122"/>
              </a:rPr>
              <a:t>1</a:t>
            </a:r>
          </a:p>
          <a:p>
            <a:pPr>
              <a:lnSpc>
                <a:spcPct val="120000"/>
              </a:lnSpc>
            </a:pPr>
            <a:r>
              <a:rPr lang="en-US" altLang="zh-CN" sz="2000" b="1" dirty="0">
                <a:latin typeface="宋体" pitchFamily="2" charset="-122"/>
              </a:rPr>
              <a:t>GBK</a:t>
            </a:r>
            <a:r>
              <a:rPr lang="zh-CN" altLang="en-US" sz="2000" dirty="0">
                <a:latin typeface="宋体" pitchFamily="2" charset="-122"/>
              </a:rPr>
              <a:t>对GB2312的扩充，支持更多的汉字，包括繁体汉字等</a:t>
            </a:r>
            <a:r>
              <a:rPr lang="zh-CN" altLang="en-US" sz="2000" dirty="0">
                <a:latin typeface="宋体" panose="02010600030101010101" pitchFamily="2" charset="-122"/>
                <a:sym typeface="+mn-ea"/>
              </a:rPr>
              <a:t>，而CP936是微软在GBK基础上开发的编码方式。</a:t>
            </a:r>
            <a:r>
              <a:rPr lang="zh-CN" altLang="en-US" sz="2000" dirty="0">
                <a:solidFill>
                  <a:srgbClr val="FF0000"/>
                </a:solidFill>
                <a:latin typeface="宋体" panose="02010600030101010101" pitchFamily="2" charset="-122"/>
                <a:sym typeface="+mn-ea"/>
              </a:rPr>
              <a:t>GB2312、GBK和CP936都是使用2个字节表示中文</a:t>
            </a:r>
            <a:endParaRPr lang="en-US" altLang="zh-CN" sz="2000" dirty="0">
              <a:latin typeface="宋体" pitchFamily="2" charset="-122"/>
            </a:endParaRPr>
          </a:p>
          <a:p>
            <a:pPr>
              <a:lnSpc>
                <a:spcPct val="120000"/>
              </a:lnSpc>
            </a:pPr>
            <a:r>
              <a:rPr lang="en-US" altLang="zh-CN" sz="2000" b="1" dirty="0">
                <a:latin typeface="宋体" pitchFamily="2" charset="-122"/>
              </a:rPr>
              <a:t>GB18030: </a:t>
            </a:r>
            <a:r>
              <a:rPr lang="zh-CN" altLang="en-US" sz="2000" b="1" dirty="0">
                <a:latin typeface="宋体" pitchFamily="2" charset="-122"/>
              </a:rPr>
              <a:t>加入少数民族字符</a:t>
            </a:r>
            <a:endParaRPr lang="en-US" altLang="zh-CN" sz="2000" b="1" dirty="0">
              <a:latin typeface="宋体" pitchFamily="2" charset="-122"/>
            </a:endParaRPr>
          </a:p>
          <a:p>
            <a:pPr marL="0" indent="0">
              <a:lnSpc>
                <a:spcPct val="120000"/>
              </a:lnSpc>
              <a:buNone/>
            </a:pPr>
            <a:endParaRPr lang="en-US" altLang="zh-CN" sz="2000" dirty="0">
              <a:latin typeface="宋体" pitchFamily="2" charset="-122"/>
            </a:endParaRPr>
          </a:p>
          <a:p>
            <a:pPr>
              <a:lnSpc>
                <a:spcPct val="120000"/>
              </a:lnSpc>
            </a:pPr>
            <a:endParaRPr lang="en-US" altLang="zh-CN" sz="2000" dirty="0">
              <a:latin typeface="宋体" pitchFamily="2" charset="-122"/>
            </a:endParaRPr>
          </a:p>
          <a:p>
            <a:endParaRPr lang="zh-CN" altLang="en-US" sz="2000" dirty="0"/>
          </a:p>
        </p:txBody>
      </p:sp>
    </p:spTree>
    <p:extLst>
      <p:ext uri="{BB962C8B-B14F-4D97-AF65-F5344CB8AC3E}">
        <p14:creationId xmlns:p14="http://schemas.microsoft.com/office/powerpoint/2010/main" val="38007178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常见字符集：</a:t>
            </a:r>
            <a:r>
              <a:rPr lang="en-US" altLang="zh-CN" dirty="0"/>
              <a:t>Unicode</a:t>
            </a:r>
            <a:endParaRPr lang="zh-CN" altLang="en-US" dirty="0"/>
          </a:p>
        </p:txBody>
      </p:sp>
      <p:sp>
        <p:nvSpPr>
          <p:cNvPr id="3" name="内容占位符 2"/>
          <p:cNvSpPr>
            <a:spLocks noGrp="1"/>
          </p:cNvSpPr>
          <p:nvPr>
            <p:ph idx="1"/>
          </p:nvPr>
        </p:nvSpPr>
        <p:spPr/>
        <p:txBody>
          <a:bodyPr>
            <a:noAutofit/>
          </a:bodyPr>
          <a:lstStyle/>
          <a:p>
            <a:r>
              <a:rPr lang="en-US" altLang="zh-CN" sz="1800" dirty="0">
                <a:latin typeface="宋体" pitchFamily="2" charset="-122"/>
              </a:rPr>
              <a:t>Unicode(</a:t>
            </a:r>
            <a:r>
              <a:rPr lang="zh-CN" altLang="en-US" sz="1800" dirty="0">
                <a:latin typeface="宋体" pitchFamily="2" charset="-122"/>
              </a:rPr>
              <a:t>统一码</a:t>
            </a:r>
            <a:r>
              <a:rPr lang="en-US" altLang="zh-CN" sz="1800" dirty="0">
                <a:latin typeface="宋体" pitchFamily="2" charset="-122"/>
              </a:rPr>
              <a:t>): http://www.unicode.org/</a:t>
            </a:r>
          </a:p>
          <a:p>
            <a:pPr lvl="1"/>
            <a:r>
              <a:rPr lang="zh-CN" altLang="en-US" sz="1800" dirty="0">
                <a:latin typeface="宋体" pitchFamily="2" charset="-122"/>
              </a:rPr>
              <a:t>传统的编码方式给出了某个字符集中的字符与数字之间的映射关系，不同编码方式的映射不一样，而且所支持的字符也不一样</a:t>
            </a:r>
            <a:endParaRPr lang="en-US" altLang="zh-CN" sz="1800" dirty="0">
              <a:latin typeface="宋体" pitchFamily="2" charset="-122"/>
            </a:endParaRPr>
          </a:p>
          <a:p>
            <a:pPr lvl="1"/>
            <a:r>
              <a:rPr lang="en-US" altLang="zh-CN" sz="1800" dirty="0">
                <a:latin typeface="宋体" pitchFamily="2" charset="-122"/>
              </a:rPr>
              <a:t>Unicode</a:t>
            </a:r>
            <a:r>
              <a:rPr lang="zh-CN" altLang="en-US" sz="1800" dirty="0">
                <a:latin typeface="宋体" pitchFamily="2" charset="-122"/>
              </a:rPr>
              <a:t>统一了全球不同语言采用的字符集，这些字符通过一个</a:t>
            </a:r>
            <a:r>
              <a:rPr lang="en-US" altLang="zh-CN" sz="1800" dirty="0">
                <a:latin typeface="宋体" pitchFamily="2" charset="-122"/>
              </a:rPr>
              <a:t>Unicode Code Point</a:t>
            </a:r>
            <a:r>
              <a:rPr lang="zh-CN" altLang="en-US" sz="1800" dirty="0">
                <a:latin typeface="宋体" pitchFamily="2" charset="-122"/>
              </a:rPr>
              <a:t>来描述</a:t>
            </a:r>
            <a:endParaRPr lang="en-US" altLang="zh-CN" sz="1800" dirty="0">
              <a:latin typeface="宋体" pitchFamily="2" charset="-122"/>
            </a:endParaRPr>
          </a:p>
          <a:p>
            <a:pPr lvl="1"/>
            <a:r>
              <a:rPr lang="zh-CN" altLang="en-US" sz="1800" dirty="0">
                <a:latin typeface="宋体" pitchFamily="2" charset="-122"/>
              </a:rPr>
              <a:t>内置函数</a:t>
            </a:r>
            <a:r>
              <a:rPr lang="en-US" altLang="zh-CN" sz="1800" dirty="0" err="1">
                <a:latin typeface="宋体" pitchFamily="2" charset="-122"/>
              </a:rPr>
              <a:t>ord</a:t>
            </a:r>
            <a:r>
              <a:rPr lang="zh-CN" altLang="en-US" sz="1800" dirty="0">
                <a:latin typeface="宋体" pitchFamily="2" charset="-122"/>
              </a:rPr>
              <a:t>返回字符对应的</a:t>
            </a:r>
            <a:r>
              <a:rPr lang="en-US" altLang="zh-CN" sz="1800" dirty="0" err="1">
                <a:latin typeface="宋体" pitchFamily="2" charset="-122"/>
              </a:rPr>
              <a:t>unicode</a:t>
            </a:r>
            <a:r>
              <a:rPr lang="zh-CN" altLang="en-US" sz="1800" dirty="0">
                <a:latin typeface="宋体" pitchFamily="2" charset="-122"/>
              </a:rPr>
              <a:t>，</a:t>
            </a:r>
            <a:r>
              <a:rPr lang="en-US" altLang="zh-CN" sz="1800" dirty="0" err="1">
                <a:latin typeface="宋体" pitchFamily="2" charset="-122"/>
              </a:rPr>
              <a:t>chr</a:t>
            </a:r>
            <a:r>
              <a:rPr lang="zh-CN" altLang="en-US" sz="1800" dirty="0">
                <a:latin typeface="宋体" pitchFamily="2" charset="-122"/>
              </a:rPr>
              <a:t>反之</a:t>
            </a:r>
            <a:endParaRPr lang="en-US" altLang="zh-CN" sz="1800" dirty="0">
              <a:latin typeface="宋体" pitchFamily="2" charset="-122"/>
            </a:endParaRPr>
          </a:p>
          <a:p>
            <a:pPr lvl="1"/>
            <a:r>
              <a:rPr lang="zh-CN" altLang="en-US" sz="1800" dirty="0">
                <a:latin typeface="宋体" pitchFamily="2" charset="-122"/>
              </a:rPr>
              <a:t>起初</a:t>
            </a:r>
            <a:r>
              <a:rPr lang="en-US" altLang="zh-CN" sz="1800" dirty="0">
                <a:latin typeface="宋体" pitchFamily="2" charset="-122"/>
              </a:rPr>
              <a:t>Unicode</a:t>
            </a:r>
            <a:r>
              <a:rPr lang="zh-CN" altLang="en-US" sz="1800" dirty="0">
                <a:latin typeface="宋体" pitchFamily="2" charset="-122"/>
              </a:rPr>
              <a:t>编码为</a:t>
            </a:r>
            <a:r>
              <a:rPr lang="en-US" altLang="zh-CN" sz="1800" dirty="0">
                <a:latin typeface="宋体" pitchFamily="2" charset="-122"/>
              </a:rPr>
              <a:t>16</a:t>
            </a:r>
            <a:r>
              <a:rPr lang="zh-CN" altLang="en-US" sz="1800" dirty="0">
                <a:latin typeface="宋体" pitchFamily="2" charset="-122"/>
              </a:rPr>
              <a:t>个比特，但从</a:t>
            </a:r>
            <a:r>
              <a:rPr lang="en-US" altLang="zh-CN" sz="1800" dirty="0">
                <a:latin typeface="宋体" pitchFamily="2" charset="-122"/>
              </a:rPr>
              <a:t>1996</a:t>
            </a:r>
            <a:r>
              <a:rPr lang="zh-CN" altLang="en-US" sz="1800" dirty="0">
                <a:latin typeface="宋体" pitchFamily="2" charset="-122"/>
              </a:rPr>
              <a:t>的</a:t>
            </a:r>
            <a:r>
              <a:rPr lang="en-US" altLang="zh-CN" sz="1800" dirty="0">
                <a:latin typeface="宋体" pitchFamily="2" charset="-122"/>
              </a:rPr>
              <a:t>Unicode</a:t>
            </a:r>
            <a:r>
              <a:rPr lang="zh-CN" altLang="en-US" sz="1800" dirty="0">
                <a:latin typeface="宋体" pitchFamily="2" charset="-122"/>
              </a:rPr>
              <a:t> </a:t>
            </a:r>
            <a:r>
              <a:rPr lang="en-US" altLang="zh-CN" sz="1800" dirty="0">
                <a:latin typeface="宋体" pitchFamily="2" charset="-122"/>
              </a:rPr>
              <a:t>2.0</a:t>
            </a:r>
            <a:r>
              <a:rPr lang="zh-CN" altLang="en-US" sz="1800" dirty="0">
                <a:latin typeface="宋体" pitchFamily="2" charset="-122"/>
              </a:rPr>
              <a:t>之后编码范围扩展到</a:t>
            </a:r>
            <a:r>
              <a:rPr lang="en-US" altLang="zh-CN" sz="1800" dirty="0">
                <a:latin typeface="宋体" pitchFamily="2" charset="-122"/>
              </a:rPr>
              <a:t>U+0000..U+10FFFF</a:t>
            </a:r>
            <a:r>
              <a:rPr lang="zh-CN" altLang="en-US" sz="1800" dirty="0">
                <a:latin typeface="宋体" pitchFamily="2" charset="-122"/>
              </a:rPr>
              <a:t>，即</a:t>
            </a:r>
            <a:r>
              <a:rPr lang="en-US" altLang="zh-CN" sz="1800" dirty="0">
                <a:latin typeface="宋体" pitchFamily="2" charset="-122"/>
              </a:rPr>
              <a:t>21</a:t>
            </a:r>
            <a:r>
              <a:rPr lang="zh-CN" altLang="en-US" sz="1800" dirty="0">
                <a:latin typeface="宋体" pitchFamily="2" charset="-122"/>
              </a:rPr>
              <a:t>比特</a:t>
            </a:r>
            <a:endParaRPr lang="en-US" altLang="zh-CN" sz="1800" dirty="0">
              <a:latin typeface="宋体" pitchFamily="2" charset="-122"/>
            </a:endParaRPr>
          </a:p>
          <a:p>
            <a:pPr lvl="1"/>
            <a:r>
              <a:rPr lang="en-US" altLang="zh-CN" sz="1800" dirty="0">
                <a:latin typeface="宋体" pitchFamily="2" charset="-122"/>
              </a:rPr>
              <a:t>Unicode</a:t>
            </a:r>
            <a:r>
              <a:rPr lang="zh-CN" altLang="en-US" sz="1800" dirty="0">
                <a:latin typeface="宋体" pitchFamily="2" charset="-122"/>
              </a:rPr>
              <a:t>字符可以采用</a:t>
            </a:r>
            <a:r>
              <a:rPr lang="en-US" altLang="zh-CN" sz="1800" dirty="0">
                <a:latin typeface="宋体" pitchFamily="2" charset="-122"/>
              </a:rPr>
              <a:t>UTF-8,UTF-16,UTF-32</a:t>
            </a:r>
            <a:r>
              <a:rPr lang="zh-CN" altLang="en-US" sz="1800" dirty="0">
                <a:latin typeface="宋体" pitchFamily="2" charset="-122"/>
              </a:rPr>
              <a:t>进行编码进行传输</a:t>
            </a:r>
            <a:r>
              <a:rPr lang="en-US" altLang="zh-CN" sz="1800" dirty="0">
                <a:latin typeface="宋体" pitchFamily="2" charset="-122"/>
              </a:rPr>
              <a:t>,</a:t>
            </a:r>
            <a:r>
              <a:rPr lang="zh-CN" altLang="en-US" sz="1800" dirty="0">
                <a:latin typeface="宋体" pitchFamily="2" charset="-122"/>
              </a:rPr>
              <a:t>将</a:t>
            </a:r>
            <a:r>
              <a:rPr lang="en-US" altLang="zh-CN" sz="1800" dirty="0" err="1">
                <a:latin typeface="宋体" pitchFamily="2" charset="-122"/>
              </a:rPr>
              <a:t>unicode</a:t>
            </a:r>
            <a:r>
              <a:rPr lang="zh-CN" altLang="en-US" sz="1800" dirty="0">
                <a:latin typeface="宋体" pitchFamily="2" charset="-122"/>
              </a:rPr>
              <a:t>对应的字符转换成字节序列</a:t>
            </a:r>
            <a:endParaRPr lang="en-US" altLang="zh-CN" sz="1800" dirty="0">
              <a:latin typeface="宋体" pitchFamily="2" charset="-122"/>
            </a:endParaRPr>
          </a:p>
          <a:p>
            <a:r>
              <a:rPr lang="en-US" altLang="zh-CN" sz="1800" dirty="0">
                <a:latin typeface="宋体" pitchFamily="2" charset="-122"/>
              </a:rPr>
              <a:t>UTF-8</a:t>
            </a:r>
            <a:r>
              <a:rPr lang="zh-CN" altLang="en-US" sz="1800" dirty="0">
                <a:latin typeface="宋体" pitchFamily="2" charset="-122"/>
              </a:rPr>
              <a:t>：</a:t>
            </a:r>
            <a:r>
              <a:rPr lang="en-US" altLang="zh-CN" sz="1800" dirty="0">
                <a:latin typeface="宋体" pitchFamily="2" charset="-122"/>
              </a:rPr>
              <a:t>Unicode transformation format</a:t>
            </a:r>
          </a:p>
          <a:p>
            <a:pPr lvl="1"/>
            <a:r>
              <a:rPr lang="zh-CN" altLang="en-US" sz="1800" dirty="0">
                <a:latin typeface="宋体" pitchFamily="2" charset="-122"/>
              </a:rPr>
              <a:t>目前使用最为广泛的</a:t>
            </a:r>
            <a:r>
              <a:rPr lang="en-US" altLang="zh-CN" sz="1800" dirty="0">
                <a:latin typeface="宋体" pitchFamily="2" charset="-122"/>
              </a:rPr>
              <a:t>UTF</a:t>
            </a:r>
            <a:r>
              <a:rPr lang="zh-CN" altLang="en-US" sz="1800" dirty="0">
                <a:latin typeface="宋体" pitchFamily="2" charset="-122"/>
              </a:rPr>
              <a:t>编码， </a:t>
            </a:r>
            <a:r>
              <a:rPr lang="en-US" altLang="zh-CN" sz="1800" dirty="0">
                <a:solidFill>
                  <a:srgbClr val="FF0000"/>
                </a:solidFill>
                <a:latin typeface="宋体" pitchFamily="2" charset="-122"/>
              </a:rPr>
              <a:t>Python3</a:t>
            </a:r>
            <a:r>
              <a:rPr lang="zh-CN" altLang="en-US" sz="1800" dirty="0">
                <a:solidFill>
                  <a:srgbClr val="FF0000"/>
                </a:solidFill>
                <a:latin typeface="宋体" pitchFamily="2" charset="-122"/>
              </a:rPr>
              <a:t>的字符串采用</a:t>
            </a:r>
            <a:r>
              <a:rPr lang="en-US" altLang="zh-CN" sz="1800" dirty="0">
                <a:solidFill>
                  <a:srgbClr val="FF0000"/>
                </a:solidFill>
                <a:latin typeface="宋体" pitchFamily="2" charset="-122"/>
              </a:rPr>
              <a:t>UTF-8</a:t>
            </a:r>
            <a:r>
              <a:rPr lang="zh-CN" altLang="en-US" sz="1800" dirty="0">
                <a:solidFill>
                  <a:srgbClr val="FF0000"/>
                </a:solidFill>
                <a:latin typeface="宋体" pitchFamily="2" charset="-122"/>
              </a:rPr>
              <a:t>编码</a:t>
            </a:r>
            <a:r>
              <a:rPr lang="en-US" altLang="zh-CN" sz="1800" dirty="0">
                <a:latin typeface="宋体" pitchFamily="2" charset="-122"/>
              </a:rPr>
              <a:t>. </a:t>
            </a:r>
          </a:p>
          <a:p>
            <a:pPr lvl="1"/>
            <a:r>
              <a:rPr lang="en-US" altLang="zh-CN" sz="1800" dirty="0">
                <a:latin typeface="宋体" pitchFamily="2" charset="-122"/>
              </a:rPr>
              <a:t>1</a:t>
            </a:r>
            <a:r>
              <a:rPr lang="zh-CN" altLang="en-US" sz="1800" dirty="0">
                <a:latin typeface="宋体" pitchFamily="2" charset="-122"/>
              </a:rPr>
              <a:t>～</a:t>
            </a:r>
            <a:r>
              <a:rPr lang="en-US" altLang="zh-CN" sz="1800" dirty="0">
                <a:latin typeface="宋体" pitchFamily="2" charset="-122"/>
              </a:rPr>
              <a:t>6</a:t>
            </a:r>
            <a:r>
              <a:rPr lang="zh-CN" altLang="en-US" sz="1800" dirty="0">
                <a:latin typeface="宋体" pitchFamily="2" charset="-122"/>
              </a:rPr>
              <a:t>个字节</a:t>
            </a:r>
            <a:r>
              <a:rPr lang="en-US" altLang="zh-CN" sz="1800" dirty="0">
                <a:latin typeface="宋体" pitchFamily="2" charset="-122"/>
              </a:rPr>
              <a:t>, ASCII</a:t>
            </a:r>
            <a:r>
              <a:rPr lang="zh-CN" altLang="en-US" sz="1800" dirty="0">
                <a:latin typeface="宋体" pitchFamily="2" charset="-122"/>
              </a:rPr>
              <a:t>字符采用</a:t>
            </a:r>
            <a:r>
              <a:rPr lang="en-US" altLang="zh-CN" sz="1800" dirty="0">
                <a:latin typeface="宋体" pitchFamily="2" charset="-122"/>
              </a:rPr>
              <a:t>1</a:t>
            </a:r>
            <a:r>
              <a:rPr lang="zh-CN" altLang="en-US" sz="1800" dirty="0">
                <a:latin typeface="宋体" pitchFamily="2" charset="-122"/>
              </a:rPr>
              <a:t>个字节，其</a:t>
            </a:r>
            <a:r>
              <a:rPr lang="en-US" altLang="zh-CN" sz="1800" dirty="0">
                <a:latin typeface="宋体" pitchFamily="2" charset="-122"/>
              </a:rPr>
              <a:t>ASCII</a:t>
            </a:r>
            <a:r>
              <a:rPr lang="zh-CN" altLang="en-US" sz="1800" dirty="0">
                <a:latin typeface="宋体" pitchFamily="2" charset="-122"/>
              </a:rPr>
              <a:t>编码与采用</a:t>
            </a:r>
            <a:r>
              <a:rPr lang="en-US" altLang="zh-CN" sz="1800" dirty="0">
                <a:latin typeface="宋体" pitchFamily="2" charset="-122"/>
              </a:rPr>
              <a:t>UTF-8</a:t>
            </a:r>
            <a:r>
              <a:rPr lang="zh-CN" altLang="en-US" sz="1800" dirty="0">
                <a:latin typeface="宋体" pitchFamily="2" charset="-122"/>
              </a:rPr>
              <a:t>编码的结果一致。中文采用</a:t>
            </a:r>
            <a:r>
              <a:rPr lang="en-US" altLang="zh-CN" sz="1800" dirty="0">
                <a:latin typeface="宋体" pitchFamily="2" charset="-122"/>
              </a:rPr>
              <a:t>3</a:t>
            </a:r>
            <a:r>
              <a:rPr lang="zh-CN" altLang="en-US" sz="1800" dirty="0">
                <a:latin typeface="宋体" pitchFamily="2" charset="-122"/>
              </a:rPr>
              <a:t>个字节</a:t>
            </a:r>
            <a:endParaRPr lang="en-US" altLang="zh-CN" sz="1800" dirty="0">
              <a:latin typeface="宋体" pitchFamily="2" charset="-122"/>
            </a:endParaRPr>
          </a:p>
          <a:p>
            <a:pPr marL="0" indent="0">
              <a:buNone/>
            </a:pPr>
            <a:endParaRPr lang="zh-CN" altLang="en-US" dirty="0"/>
          </a:p>
        </p:txBody>
      </p:sp>
      <p:pic>
        <p:nvPicPr>
          <p:cNvPr id="4" name="图片 3"/>
          <p:cNvPicPr>
            <a:picLocks noChangeAspect="1"/>
          </p:cNvPicPr>
          <p:nvPr/>
        </p:nvPicPr>
        <p:blipFill>
          <a:blip r:embed="rId3"/>
          <a:stretch>
            <a:fillRect/>
          </a:stretch>
        </p:blipFill>
        <p:spPr>
          <a:xfrm>
            <a:off x="8632962" y="537486"/>
            <a:ext cx="2400300" cy="1346200"/>
          </a:xfrm>
          <a:prstGeom prst="rect">
            <a:avLst/>
          </a:prstGeom>
        </p:spPr>
      </p:pic>
    </p:spTree>
    <p:extLst>
      <p:ext uri="{BB962C8B-B14F-4D97-AF65-F5344CB8AC3E}">
        <p14:creationId xmlns:p14="http://schemas.microsoft.com/office/powerpoint/2010/main" val="7006197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087359"/>
          </a:xfrm>
        </p:spPr>
        <p:txBody>
          <a:bodyPr/>
          <a:lstStyle/>
          <a:p>
            <a:r>
              <a:rPr lang="zh-CN" altLang="en-US" dirty="0"/>
              <a:t>回顾</a:t>
            </a:r>
            <a:r>
              <a:rPr lang="en-US" altLang="zh-CN" dirty="0"/>
              <a:t>:</a:t>
            </a:r>
            <a:r>
              <a:rPr lang="zh-CN" altLang="en-US" dirty="0">
                <a:latin typeface="Times New Roman" panose="02020603050405020304" pitchFamily="18" charset="0"/>
              </a:rPr>
              <a:t>字符串转义符</a:t>
            </a:r>
            <a:r>
              <a:rPr lang="en-US" altLang="zh-CN" dirty="0">
                <a:latin typeface="Times New Roman" panose="02020603050405020304" pitchFamily="18" charset="0"/>
              </a:rPr>
              <a:t>\</a:t>
            </a:r>
            <a:endParaRPr lang="zh-CN" altLang="en-US" dirty="0"/>
          </a:p>
        </p:txBody>
      </p:sp>
      <p:sp>
        <p:nvSpPr>
          <p:cNvPr id="3" name="内容占位符 2"/>
          <p:cNvSpPr>
            <a:spLocks noGrp="1"/>
          </p:cNvSpPr>
          <p:nvPr>
            <p:ph idx="1"/>
          </p:nvPr>
        </p:nvSpPr>
        <p:spPr>
          <a:xfrm>
            <a:off x="838200" y="1277366"/>
            <a:ext cx="10241280" cy="5107959"/>
          </a:xfrm>
        </p:spPr>
        <p:txBody>
          <a:bodyPr>
            <a:normAutofit/>
          </a:bodyPr>
          <a:lstStyle/>
          <a:p>
            <a:pPr>
              <a:lnSpc>
                <a:spcPct val="120000"/>
              </a:lnSpc>
            </a:pPr>
            <a:r>
              <a:rPr lang="zh-CN" altLang="en-US" sz="2400" b="1" dirty="0">
                <a:solidFill>
                  <a:srgbClr val="FF0000"/>
                </a:solidFill>
                <a:latin typeface="Times New Roman" panose="02020603050405020304" pitchFamily="18" charset="0"/>
              </a:rPr>
              <a:t>转义符</a:t>
            </a:r>
            <a:r>
              <a:rPr lang="en-US" altLang="zh-CN" sz="2400" b="1" dirty="0">
                <a:solidFill>
                  <a:srgbClr val="FF0000"/>
                </a:solidFill>
                <a:latin typeface="Times New Roman" panose="02020603050405020304" pitchFamily="18" charset="0"/>
              </a:rPr>
              <a:t>\</a:t>
            </a:r>
            <a:r>
              <a:rPr lang="zh-CN" altLang="en-US" sz="2000" dirty="0">
                <a:latin typeface="Times New Roman" panose="02020603050405020304" pitchFamily="18" charset="0"/>
              </a:rPr>
              <a:t>：</a:t>
            </a:r>
            <a:r>
              <a:rPr lang="zh-CN" altLang="en-US" sz="2400" b="1" dirty="0">
                <a:latin typeface="Times New Roman" panose="02020603050405020304" pitchFamily="18" charset="0"/>
              </a:rPr>
              <a:t>表示需要后面的字符需要特别对待，不是它本来的意思了</a:t>
            </a:r>
            <a:endParaRPr lang="en-US" altLang="zh-CN" sz="2400" b="1" dirty="0">
              <a:latin typeface="Times New Roman" panose="02020603050405020304" pitchFamily="18" charset="0"/>
            </a:endParaRPr>
          </a:p>
          <a:p>
            <a:pPr>
              <a:lnSpc>
                <a:spcPct val="120000"/>
              </a:lnSpc>
            </a:pPr>
            <a:endParaRPr lang="en-US" altLang="zh-CN" sz="2400" b="1" dirty="0">
              <a:latin typeface="Times New Roman" panose="02020603050405020304" pitchFamily="18" charset="0"/>
            </a:endParaRPr>
          </a:p>
          <a:p>
            <a:pPr>
              <a:lnSpc>
                <a:spcPct val="120000"/>
              </a:lnSpc>
            </a:pPr>
            <a:endParaRPr lang="en-US" altLang="zh-CN" sz="2400" b="1" dirty="0">
              <a:latin typeface="Times New Roman" panose="02020603050405020304" pitchFamily="18" charset="0"/>
            </a:endParaRPr>
          </a:p>
          <a:p>
            <a:pPr marL="0" indent="0">
              <a:lnSpc>
                <a:spcPct val="120000"/>
              </a:lnSpc>
              <a:buNone/>
            </a:pPr>
            <a:endParaRPr lang="en-US" altLang="zh-CN" sz="2400" b="1" dirty="0">
              <a:latin typeface="Times New Roman" panose="02020603050405020304" pitchFamily="18" charset="0"/>
            </a:endParaRPr>
          </a:p>
          <a:p>
            <a:pPr>
              <a:lnSpc>
                <a:spcPct val="120000"/>
              </a:lnSpc>
            </a:pPr>
            <a:r>
              <a:rPr lang="zh-CN" altLang="en-US" sz="2000" dirty="0">
                <a:latin typeface="Times New Roman" panose="02020603050405020304" pitchFamily="18" charset="0"/>
              </a:rPr>
              <a:t>如一个字符串内容有单双引号，则需要通过在引号前加上转义字符</a:t>
            </a:r>
            <a:r>
              <a:rPr lang="en-US" altLang="zh-CN" sz="2000" dirty="0">
                <a:latin typeface="Times New Roman" panose="02020603050405020304" pitchFamily="18" charset="0"/>
              </a:rPr>
              <a:t>,</a:t>
            </a:r>
            <a:r>
              <a:rPr lang="zh-CN" altLang="en-US" sz="2000" dirty="0">
                <a:latin typeface="Times New Roman" panose="02020603050405020304" pitchFamily="18" charset="0"/>
              </a:rPr>
              <a:t>表示引号为字符串的一部分，而不是字符串的结束 </a:t>
            </a:r>
            <a:endParaRPr lang="en-US" altLang="zh-CN" sz="2000" dirty="0">
              <a:latin typeface="Times New Roman" panose="02020603050405020304" pitchFamily="18" charset="0"/>
            </a:endParaRPr>
          </a:p>
          <a:p>
            <a:pPr marL="0" indent="0">
              <a:lnSpc>
                <a:spcPct val="120000"/>
              </a:lnSpc>
              <a:buNone/>
            </a:pPr>
            <a:r>
              <a:rPr lang="en-US" altLang="zh-CN" sz="2000" b="1" dirty="0"/>
              <a:t>&gt;&gt;&gt; s = 'he </a:t>
            </a:r>
            <a:r>
              <a:rPr lang="en-US" altLang="zh-CN" sz="2000" b="1" dirty="0" err="1"/>
              <a:t>said:"I</a:t>
            </a:r>
            <a:r>
              <a:rPr lang="en-US" altLang="zh-CN" sz="2000" b="1" dirty="0"/>
              <a:t>\'m superman.”’</a:t>
            </a:r>
          </a:p>
          <a:p>
            <a:pPr marL="0" indent="0">
              <a:lnSpc>
                <a:spcPct val="120000"/>
              </a:lnSpc>
              <a:buNone/>
            </a:pPr>
            <a:endParaRPr lang="en-US" altLang="zh-CN" sz="2000" b="1" dirty="0"/>
          </a:p>
          <a:p>
            <a:pPr marL="0" indent="0">
              <a:lnSpc>
                <a:spcPct val="120000"/>
              </a:lnSpc>
              <a:buNone/>
            </a:pPr>
            <a:endParaRPr lang="en-US" altLang="zh-CN" sz="2000" b="1" dirty="0"/>
          </a:p>
          <a:p>
            <a:pPr marL="0" indent="0">
              <a:buNone/>
            </a:pPr>
            <a:r>
              <a:rPr lang="en-US" altLang="zh-CN" sz="2000" b="1" dirty="0">
                <a:latin typeface="Times New Roman" panose="02020603050405020304" pitchFamily="18" charset="0"/>
              </a:rPr>
              <a:t>&gt;&gt;&gt; s2 = "No.\</a:t>
            </a:r>
            <a:r>
              <a:rPr lang="en-US" altLang="zh-CN" sz="2000" b="1" dirty="0" err="1">
                <a:latin typeface="Times New Roman" panose="02020603050405020304" pitchFamily="18" charset="0"/>
              </a:rPr>
              <a:t>tname</a:t>
            </a:r>
            <a:r>
              <a:rPr lang="en-US" altLang="zh-CN" sz="2000" b="1" dirty="0">
                <a:latin typeface="Times New Roman" panose="02020603050405020304" pitchFamily="18" charset="0"/>
              </a:rPr>
              <a:t>\</a:t>
            </a:r>
            <a:r>
              <a:rPr lang="en-US" altLang="zh-CN" sz="2000" b="1" dirty="0" err="1">
                <a:latin typeface="Times New Roman" panose="02020603050405020304" pitchFamily="18" charset="0"/>
              </a:rPr>
              <a:t>tage</a:t>
            </a:r>
            <a:r>
              <a:rPr lang="en-US" altLang="zh-CN" sz="2000" b="1" dirty="0">
                <a:latin typeface="Times New Roman" panose="02020603050405020304" pitchFamily="18" charset="0"/>
              </a:rPr>
              <a:t>\t\n1\</a:t>
            </a:r>
            <a:r>
              <a:rPr lang="en-US" altLang="zh-CN" sz="2000" b="1" dirty="0" err="1">
                <a:latin typeface="Times New Roman" panose="02020603050405020304" pitchFamily="18" charset="0"/>
              </a:rPr>
              <a:t>tTom</a:t>
            </a:r>
            <a:r>
              <a:rPr lang="en-US" altLang="zh-CN" sz="2000" b="1" dirty="0">
                <a:latin typeface="Times New Roman" panose="02020603050405020304" pitchFamily="18" charset="0"/>
              </a:rPr>
              <a:t>\t21"</a:t>
            </a:r>
          </a:p>
          <a:p>
            <a:endParaRPr lang="en-US" altLang="zh-CN" sz="2000" dirty="0">
              <a:latin typeface="Times New Roman" panose="02020603050405020304" pitchFamily="18" charset="0"/>
            </a:endParaRPr>
          </a:p>
          <a:p>
            <a:endParaRPr lang="en-US" altLang="zh-CN" sz="2000" dirty="0">
              <a:latin typeface="Times New Roman" panose="02020603050405020304" pitchFamily="18" charset="0"/>
            </a:endParaRPr>
          </a:p>
          <a:p>
            <a:endParaRPr lang="en-US" altLang="zh-CN" sz="2000" dirty="0">
              <a:latin typeface="Times New Roman" panose="02020603050405020304" pitchFamily="18" charset="0"/>
            </a:endParaRPr>
          </a:p>
          <a:p>
            <a:endParaRPr lang="zh-CN" altLang="en-US" sz="2000" dirty="0">
              <a:latin typeface="Times New Roman" panose="02020603050405020304" pitchFamily="18" charset="0"/>
            </a:endParaRPr>
          </a:p>
          <a:p>
            <a:endParaRPr lang="zh-CN" altLang="en-US" sz="2000" dirty="0"/>
          </a:p>
        </p:txBody>
      </p:sp>
      <p:graphicFrame>
        <p:nvGraphicFramePr>
          <p:cNvPr id="4" name="表格 3"/>
          <p:cNvGraphicFramePr>
            <a:graphicFrameLocks noGrp="1"/>
          </p:cNvGraphicFramePr>
          <p:nvPr/>
        </p:nvGraphicFramePr>
        <p:xfrm>
          <a:off x="1894840" y="1795464"/>
          <a:ext cx="8128000" cy="148336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2330132173"/>
                    </a:ext>
                  </a:extLst>
                </a:gridCol>
                <a:gridCol w="2032000">
                  <a:extLst>
                    <a:ext uri="{9D8B030D-6E8A-4147-A177-3AD203B41FA5}">
                      <a16:colId xmlns:a16="http://schemas.microsoft.com/office/drawing/2014/main" val="726255721"/>
                    </a:ext>
                  </a:extLst>
                </a:gridCol>
                <a:gridCol w="2032000">
                  <a:extLst>
                    <a:ext uri="{9D8B030D-6E8A-4147-A177-3AD203B41FA5}">
                      <a16:colId xmlns:a16="http://schemas.microsoft.com/office/drawing/2014/main" val="702947687"/>
                    </a:ext>
                  </a:extLst>
                </a:gridCol>
                <a:gridCol w="2032000">
                  <a:extLst>
                    <a:ext uri="{9D8B030D-6E8A-4147-A177-3AD203B41FA5}">
                      <a16:colId xmlns:a16="http://schemas.microsoft.com/office/drawing/2014/main" val="1900451433"/>
                    </a:ext>
                  </a:extLst>
                </a:gridCol>
              </a:tblGrid>
              <a:tr h="370840">
                <a:tc>
                  <a:txBody>
                    <a:bodyPr/>
                    <a:lstStyle/>
                    <a:p>
                      <a:r>
                        <a:rPr lang="zh-CN" altLang="en-US" dirty="0"/>
                        <a:t>特殊字符</a:t>
                      </a:r>
                      <a:r>
                        <a:rPr lang="zh-CN" altLang="en-US" baseline="0" dirty="0"/>
                        <a:t> </a:t>
                      </a:r>
                      <a:endParaRPr lang="zh-CN" altLang="en-US" dirty="0"/>
                    </a:p>
                  </a:txBody>
                  <a:tcPr/>
                </a:tc>
                <a:tc>
                  <a:txBody>
                    <a:bodyPr/>
                    <a:lstStyle/>
                    <a:p>
                      <a:r>
                        <a:rPr lang="zh-CN" altLang="en-US" dirty="0"/>
                        <a:t>含义</a:t>
                      </a:r>
                    </a:p>
                  </a:txBody>
                  <a:tcPr/>
                </a:tc>
                <a:tc>
                  <a:txBody>
                    <a:bodyPr/>
                    <a:lstStyle/>
                    <a:p>
                      <a:r>
                        <a:rPr lang="zh-CN" altLang="en-US" dirty="0"/>
                        <a:t>特殊字符</a:t>
                      </a:r>
                    </a:p>
                  </a:txBody>
                  <a:tcPr/>
                </a:tc>
                <a:tc>
                  <a:txBody>
                    <a:bodyPr/>
                    <a:lstStyle/>
                    <a:p>
                      <a:r>
                        <a:rPr lang="zh-CN" altLang="en-US" dirty="0"/>
                        <a:t>含义</a:t>
                      </a:r>
                    </a:p>
                  </a:txBody>
                  <a:tcPr/>
                </a:tc>
                <a:extLst>
                  <a:ext uri="{0D108BD9-81ED-4DB2-BD59-A6C34878D82A}">
                    <a16:rowId xmlns:a16="http://schemas.microsoft.com/office/drawing/2014/main" val="147861736"/>
                  </a:ext>
                </a:extLst>
              </a:tr>
              <a:tr h="370840">
                <a:tc>
                  <a:txBody>
                    <a:bodyPr/>
                    <a:lstStyle/>
                    <a:p>
                      <a:r>
                        <a:rPr lang="en-US" altLang="zh-CN" dirty="0">
                          <a:solidFill>
                            <a:srgbClr val="FF0000"/>
                          </a:solidFill>
                        </a:rPr>
                        <a:t>\'</a:t>
                      </a:r>
                      <a:endParaRPr lang="zh-CN" altLang="en-US" dirty="0">
                        <a:solidFill>
                          <a:srgbClr val="FF0000"/>
                        </a:solidFill>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b="1" dirty="0"/>
                        <a:t>一个单引号</a:t>
                      </a:r>
                    </a:p>
                  </a:txBody>
                  <a:tcPr/>
                </a:tc>
                <a:tc>
                  <a:txBody>
                    <a:bodyPr/>
                    <a:lstStyle/>
                    <a:p>
                      <a:r>
                        <a:rPr lang="en-US" altLang="zh-CN" dirty="0">
                          <a:solidFill>
                            <a:srgbClr val="FF0000"/>
                          </a:solidFill>
                        </a:rPr>
                        <a:t>\"</a:t>
                      </a:r>
                      <a:endParaRPr lang="zh-CN" altLang="en-US" dirty="0">
                        <a:solidFill>
                          <a:srgbClr val="FF0000"/>
                        </a:solidFill>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b="1" dirty="0"/>
                        <a:t>一个双引号</a:t>
                      </a:r>
                    </a:p>
                  </a:txBody>
                  <a:tcPr/>
                </a:tc>
                <a:extLst>
                  <a:ext uri="{0D108BD9-81ED-4DB2-BD59-A6C34878D82A}">
                    <a16:rowId xmlns:a16="http://schemas.microsoft.com/office/drawing/2014/main" val="3354541879"/>
                  </a:ext>
                </a:extLst>
              </a:tr>
              <a:tr h="370840">
                <a:tc>
                  <a:txBody>
                    <a:bodyPr/>
                    <a:lstStyle/>
                    <a:p>
                      <a:r>
                        <a:rPr lang="en-US" altLang="zh-CN" dirty="0"/>
                        <a:t>\\</a:t>
                      </a:r>
                      <a:endParaRPr lang="zh-CN" alt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b="1" dirty="0"/>
                        <a:t>一个</a:t>
                      </a:r>
                      <a:r>
                        <a:rPr lang="en-US" altLang="zh-CN" b="1" dirty="0"/>
                        <a:t>\</a:t>
                      </a:r>
                      <a:endParaRPr lang="zh-CN" altLang="en-US" b="1" dirty="0"/>
                    </a:p>
                  </a:txBody>
                  <a:tcPr/>
                </a:tc>
                <a:tc>
                  <a:txBody>
                    <a:bodyPr/>
                    <a:lstStyle/>
                    <a:p>
                      <a:r>
                        <a:rPr lang="en-US" altLang="zh-CN" dirty="0">
                          <a:solidFill>
                            <a:srgbClr val="FF0000"/>
                          </a:solidFill>
                        </a:rPr>
                        <a:t>\t</a:t>
                      </a:r>
                      <a:endParaRPr lang="zh-CN" altLang="en-US" dirty="0">
                        <a:solidFill>
                          <a:srgbClr val="FF0000"/>
                        </a:solidFill>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b="1" dirty="0"/>
                        <a:t>制表符</a:t>
                      </a:r>
                    </a:p>
                  </a:txBody>
                  <a:tcPr/>
                </a:tc>
                <a:extLst>
                  <a:ext uri="{0D108BD9-81ED-4DB2-BD59-A6C34878D82A}">
                    <a16:rowId xmlns:a16="http://schemas.microsoft.com/office/drawing/2014/main" val="2613143580"/>
                  </a:ext>
                </a:extLst>
              </a:tr>
              <a:tr h="370840">
                <a:tc>
                  <a:txBody>
                    <a:bodyPr/>
                    <a:lstStyle/>
                    <a:p>
                      <a:r>
                        <a:rPr lang="en-US" altLang="zh-CN" dirty="0">
                          <a:solidFill>
                            <a:srgbClr val="FF0000"/>
                          </a:solidFill>
                        </a:rPr>
                        <a:t>\n</a:t>
                      </a:r>
                      <a:endParaRPr lang="zh-CN" altLang="en-US" dirty="0">
                        <a:solidFill>
                          <a:srgbClr val="FF0000"/>
                        </a:solidFill>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b="1" dirty="0">
                          <a:solidFill>
                            <a:srgbClr val="FF0000"/>
                          </a:solidFill>
                        </a:rPr>
                        <a:t>换行符</a:t>
                      </a:r>
                    </a:p>
                  </a:txBody>
                  <a:tcPr/>
                </a:tc>
                <a:tc>
                  <a:txBody>
                    <a:bodyPr/>
                    <a:lstStyle/>
                    <a:p>
                      <a:r>
                        <a:rPr lang="en-US" altLang="zh-CN" b="1"/>
                        <a:t>\r</a:t>
                      </a:r>
                      <a:endParaRPr lang="zh-CN" alt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b="1" dirty="0"/>
                        <a:t>回车</a:t>
                      </a:r>
                    </a:p>
                  </a:txBody>
                  <a:tcPr/>
                </a:tc>
                <a:extLst>
                  <a:ext uri="{0D108BD9-81ED-4DB2-BD59-A6C34878D82A}">
                    <a16:rowId xmlns:a16="http://schemas.microsoft.com/office/drawing/2014/main" val="2082087616"/>
                  </a:ext>
                </a:extLst>
              </a:tr>
            </a:tbl>
          </a:graphicData>
        </a:graphic>
      </p:graphicFrame>
      <p:pic>
        <p:nvPicPr>
          <p:cNvPr id="8" name="图片 7">
            <a:extLst>
              <a:ext uri="{FF2B5EF4-FFF2-40B4-BE49-F238E27FC236}">
                <a16:creationId xmlns:a16="http://schemas.microsoft.com/office/drawing/2014/main" id="{D1280724-B610-C043-A8DC-27C7DE0307FC}"/>
              </a:ext>
            </a:extLst>
          </p:cNvPr>
          <p:cNvPicPr>
            <a:picLocks noChangeAspect="1"/>
          </p:cNvPicPr>
          <p:nvPr/>
        </p:nvPicPr>
        <p:blipFill>
          <a:blip r:embed="rId3"/>
          <a:stretch>
            <a:fillRect/>
          </a:stretch>
        </p:blipFill>
        <p:spPr>
          <a:xfrm>
            <a:off x="6888480" y="5372100"/>
            <a:ext cx="4191000" cy="1485900"/>
          </a:xfrm>
          <a:prstGeom prst="rect">
            <a:avLst/>
          </a:prstGeom>
        </p:spPr>
      </p:pic>
      <p:pic>
        <p:nvPicPr>
          <p:cNvPr id="11" name="图片 10">
            <a:extLst>
              <a:ext uri="{FF2B5EF4-FFF2-40B4-BE49-F238E27FC236}">
                <a16:creationId xmlns:a16="http://schemas.microsoft.com/office/drawing/2014/main" id="{E7A97611-12BB-8741-8C69-74FC9A1212A0}"/>
              </a:ext>
            </a:extLst>
          </p:cNvPr>
          <p:cNvPicPr>
            <a:picLocks noChangeAspect="1"/>
          </p:cNvPicPr>
          <p:nvPr/>
        </p:nvPicPr>
        <p:blipFill>
          <a:blip r:embed="rId4"/>
          <a:stretch>
            <a:fillRect/>
          </a:stretch>
        </p:blipFill>
        <p:spPr>
          <a:xfrm>
            <a:off x="6888480" y="4006850"/>
            <a:ext cx="3606800" cy="1181100"/>
          </a:xfrm>
          <a:prstGeom prst="rect">
            <a:avLst/>
          </a:prstGeom>
        </p:spPr>
      </p:pic>
    </p:spTree>
    <p:extLst>
      <p:ext uri="{BB962C8B-B14F-4D97-AF65-F5344CB8AC3E}">
        <p14:creationId xmlns:p14="http://schemas.microsoft.com/office/powerpoint/2010/main" val="6179427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AA7CA1-4943-504F-9264-BC4628494331}"/>
              </a:ext>
            </a:extLst>
          </p:cNvPr>
          <p:cNvSpPr>
            <a:spLocks noGrp="1"/>
          </p:cNvSpPr>
          <p:nvPr>
            <p:ph type="title"/>
          </p:nvPr>
        </p:nvSpPr>
        <p:spPr/>
        <p:txBody>
          <a:bodyPr/>
          <a:lstStyle/>
          <a:p>
            <a:r>
              <a:rPr kumimoji="1" lang="en-US" altLang="zh-CN" dirty="0"/>
              <a:t>Unicode </a:t>
            </a:r>
            <a:r>
              <a:rPr kumimoji="1" lang="zh-CN" altLang="en-US" dirty="0"/>
              <a:t>与</a:t>
            </a:r>
            <a:r>
              <a:rPr kumimoji="1" lang="en-US" altLang="zh-CN" dirty="0"/>
              <a:t>utf-8</a:t>
            </a:r>
            <a:r>
              <a:rPr kumimoji="1" lang="zh-CN" altLang="en-US" dirty="0"/>
              <a:t>转换</a:t>
            </a:r>
          </a:p>
        </p:txBody>
      </p:sp>
      <p:pic>
        <p:nvPicPr>
          <p:cNvPr id="4" name="图片 3">
            <a:extLst>
              <a:ext uri="{FF2B5EF4-FFF2-40B4-BE49-F238E27FC236}">
                <a16:creationId xmlns:a16="http://schemas.microsoft.com/office/drawing/2014/main" id="{D850BC10-5C8F-2147-AF08-10AB6E4FCCE4}"/>
              </a:ext>
            </a:extLst>
          </p:cNvPr>
          <p:cNvPicPr>
            <a:picLocks noChangeAspect="1"/>
          </p:cNvPicPr>
          <p:nvPr/>
        </p:nvPicPr>
        <p:blipFill>
          <a:blip r:embed="rId2"/>
          <a:stretch>
            <a:fillRect/>
          </a:stretch>
        </p:blipFill>
        <p:spPr>
          <a:xfrm>
            <a:off x="0" y="1391745"/>
            <a:ext cx="9372600" cy="3186345"/>
          </a:xfrm>
          <a:prstGeom prst="rect">
            <a:avLst/>
          </a:prstGeom>
        </p:spPr>
      </p:pic>
      <p:sp>
        <p:nvSpPr>
          <p:cNvPr id="5" name="矩形 4">
            <a:extLst>
              <a:ext uri="{FF2B5EF4-FFF2-40B4-BE49-F238E27FC236}">
                <a16:creationId xmlns:a16="http://schemas.microsoft.com/office/drawing/2014/main" id="{B25BEDEE-CC91-B94B-B1A0-A845556CF03A}"/>
              </a:ext>
            </a:extLst>
          </p:cNvPr>
          <p:cNvSpPr/>
          <p:nvPr/>
        </p:nvSpPr>
        <p:spPr>
          <a:xfrm>
            <a:off x="375138" y="4578090"/>
            <a:ext cx="11617570" cy="1661993"/>
          </a:xfrm>
          <a:prstGeom prst="rect">
            <a:avLst/>
          </a:prstGeom>
        </p:spPr>
        <p:txBody>
          <a:bodyPr wrap="square">
            <a:spAutoFit/>
          </a:bodyPr>
          <a:lstStyle/>
          <a:p>
            <a:pPr marL="285750" indent="-285750">
              <a:buFont typeface="Wingdings" pitchFamily="2" charset="2"/>
              <a:buChar char="l"/>
            </a:pPr>
            <a:r>
              <a:rPr lang="en-US" altLang="zh-CN" dirty="0"/>
              <a:t>‘</a:t>
            </a:r>
            <a:r>
              <a:rPr lang="zh-CN" altLang="en-US" dirty="0"/>
              <a:t>严</a:t>
            </a:r>
            <a:r>
              <a:rPr lang="en-US" altLang="zh-CN" dirty="0"/>
              <a:t>’</a:t>
            </a:r>
            <a:r>
              <a:rPr lang="zh-CN" altLang="en-US" dirty="0"/>
              <a:t>的 </a:t>
            </a:r>
            <a:r>
              <a:rPr lang="en-US" altLang="zh-CN" dirty="0"/>
              <a:t>Unicode </a:t>
            </a:r>
            <a:r>
              <a:rPr lang="zh-CN" altLang="en-US" dirty="0"/>
              <a:t>是</a:t>
            </a:r>
            <a:r>
              <a:rPr lang="en-US" altLang="zh-CN" dirty="0"/>
              <a:t>4E25</a:t>
            </a:r>
            <a:r>
              <a:rPr lang="zh-CN" altLang="en-US" dirty="0"/>
              <a:t>（</a:t>
            </a:r>
            <a:r>
              <a:rPr lang="en-US" altLang="zh-CN" dirty="0"/>
              <a:t>100111000100101</a:t>
            </a:r>
            <a:r>
              <a:rPr lang="zh-CN" altLang="en-US" dirty="0"/>
              <a:t>），根据上表，可以发现</a:t>
            </a:r>
            <a:r>
              <a:rPr lang="en-US" altLang="zh-CN" dirty="0"/>
              <a:t>4E25</a:t>
            </a:r>
            <a:r>
              <a:rPr lang="zh-CN" altLang="en-US" dirty="0"/>
              <a:t>处在第三行的范围内（</a:t>
            </a:r>
            <a:r>
              <a:rPr lang="en-US" altLang="zh-CN" dirty="0"/>
              <a:t>0000 0800 - 0000 FFFF</a:t>
            </a:r>
            <a:r>
              <a:rPr lang="zh-CN" altLang="en-US" dirty="0"/>
              <a:t>），</a:t>
            </a:r>
            <a:endParaRPr lang="en-US" altLang="zh-CN" dirty="0"/>
          </a:p>
          <a:p>
            <a:pPr marL="285750" indent="-285750">
              <a:buFont typeface="Wingdings" pitchFamily="2" charset="2"/>
              <a:buChar char="l"/>
            </a:pPr>
            <a:r>
              <a:rPr lang="zh-CN" altLang="en-US" dirty="0"/>
              <a:t>因此‘严’的 </a:t>
            </a:r>
            <a:r>
              <a:rPr lang="en-US" altLang="zh-CN" dirty="0"/>
              <a:t>UTF-8 </a:t>
            </a:r>
            <a:r>
              <a:rPr lang="zh-CN" altLang="en-US" dirty="0"/>
              <a:t>编码需要三个字节，即格式是</a:t>
            </a:r>
            <a:r>
              <a:rPr lang="en-US" altLang="zh-CN" sz="2400" b="1" dirty="0"/>
              <a:t>1110xxxx 10xxxxxx 10xxxxxx</a:t>
            </a:r>
            <a:r>
              <a:rPr lang="zh-CN" altLang="en-US" dirty="0"/>
              <a:t>。</a:t>
            </a:r>
            <a:endParaRPr lang="en-US" altLang="zh-CN" dirty="0"/>
          </a:p>
          <a:p>
            <a:pPr marL="285750" indent="-285750">
              <a:buFont typeface="Wingdings" pitchFamily="2" charset="2"/>
              <a:buChar char="l"/>
            </a:pPr>
            <a:r>
              <a:rPr lang="zh-CN" altLang="en-US" dirty="0"/>
              <a:t>从</a:t>
            </a:r>
            <a:r>
              <a:rPr lang="en-US" altLang="zh-CN" dirty="0"/>
              <a:t>’</a:t>
            </a:r>
            <a:r>
              <a:rPr lang="zh-CN" altLang="en-US" dirty="0"/>
              <a:t>严</a:t>
            </a:r>
            <a:r>
              <a:rPr lang="en-US" altLang="zh-CN" dirty="0"/>
              <a:t>’</a:t>
            </a:r>
            <a:r>
              <a:rPr lang="zh-CN" altLang="en-US" dirty="0"/>
              <a:t>的最后一个二进制位开始，依次从后向前填入格式中的</a:t>
            </a:r>
            <a:r>
              <a:rPr lang="en-US" altLang="zh-CN" dirty="0"/>
              <a:t>x</a:t>
            </a:r>
            <a:r>
              <a:rPr lang="zh-CN" altLang="en-US" dirty="0"/>
              <a:t>，多出的位补</a:t>
            </a:r>
            <a:r>
              <a:rPr lang="en-US" altLang="zh-CN" dirty="0"/>
              <a:t>0</a:t>
            </a:r>
            <a:r>
              <a:rPr lang="zh-CN" altLang="en-US" dirty="0"/>
              <a:t>。这样就得到了，严的 </a:t>
            </a:r>
            <a:r>
              <a:rPr lang="en-US" altLang="zh-CN" dirty="0"/>
              <a:t>UTF-8 </a:t>
            </a:r>
            <a:r>
              <a:rPr lang="zh-CN" altLang="en-US" dirty="0"/>
              <a:t>编码是</a:t>
            </a:r>
            <a:r>
              <a:rPr lang="en-US" altLang="zh-CN" sz="2400" b="1" dirty="0"/>
              <a:t>11100</a:t>
            </a:r>
            <a:r>
              <a:rPr lang="en-US" altLang="zh-CN" sz="2400" b="1" dirty="0">
                <a:highlight>
                  <a:srgbClr val="FFFF00"/>
                </a:highlight>
              </a:rPr>
              <a:t>100</a:t>
            </a:r>
            <a:r>
              <a:rPr lang="en-US" altLang="zh-CN" sz="2400" b="1" dirty="0"/>
              <a:t> 10</a:t>
            </a:r>
            <a:r>
              <a:rPr lang="en-US" altLang="zh-CN" sz="2400" b="1" dirty="0">
                <a:highlight>
                  <a:srgbClr val="FFFF00"/>
                </a:highlight>
              </a:rPr>
              <a:t>111000 </a:t>
            </a:r>
            <a:r>
              <a:rPr lang="en-US" altLang="zh-CN" sz="2400" b="1" dirty="0"/>
              <a:t>10</a:t>
            </a:r>
            <a:r>
              <a:rPr lang="en-US" altLang="zh-CN" sz="2400" b="1" dirty="0">
                <a:highlight>
                  <a:srgbClr val="FFFF00"/>
                </a:highlight>
              </a:rPr>
              <a:t>100101</a:t>
            </a:r>
            <a:r>
              <a:rPr lang="zh-CN" altLang="en-US" dirty="0"/>
              <a:t>，转换成十六进制就是</a:t>
            </a:r>
            <a:r>
              <a:rPr lang="en-US" altLang="zh-CN" dirty="0"/>
              <a:t>E4B8A5</a:t>
            </a:r>
            <a:endParaRPr lang="zh-CN" altLang="en-US" dirty="0"/>
          </a:p>
        </p:txBody>
      </p:sp>
      <p:sp>
        <p:nvSpPr>
          <p:cNvPr id="6" name="矩形 5">
            <a:extLst>
              <a:ext uri="{FF2B5EF4-FFF2-40B4-BE49-F238E27FC236}">
                <a16:creationId xmlns:a16="http://schemas.microsoft.com/office/drawing/2014/main" id="{EF4E7112-A603-5345-A4CE-D676408016C0}"/>
              </a:ext>
            </a:extLst>
          </p:cNvPr>
          <p:cNvSpPr/>
          <p:nvPr/>
        </p:nvSpPr>
        <p:spPr>
          <a:xfrm>
            <a:off x="9372600" y="1701645"/>
            <a:ext cx="2549769" cy="2031325"/>
          </a:xfrm>
          <a:prstGeom prst="rect">
            <a:avLst/>
          </a:prstGeom>
        </p:spPr>
        <p:txBody>
          <a:bodyPr wrap="square">
            <a:spAutoFit/>
          </a:bodyPr>
          <a:lstStyle/>
          <a:p>
            <a:r>
              <a:rPr lang="zh-CN" altLang="en-US" dirty="0">
                <a:solidFill>
                  <a:srgbClr val="3333FF"/>
                </a:solidFill>
                <a:latin typeface="-apple-system"/>
              </a:rPr>
              <a:t>解读 </a:t>
            </a:r>
            <a:r>
              <a:rPr lang="en-US" altLang="zh-CN" dirty="0">
                <a:solidFill>
                  <a:srgbClr val="3333FF"/>
                </a:solidFill>
                <a:latin typeface="-apple-system"/>
              </a:rPr>
              <a:t>UTF-8 </a:t>
            </a:r>
            <a:r>
              <a:rPr lang="zh-CN" altLang="en-US" dirty="0">
                <a:solidFill>
                  <a:srgbClr val="3333FF"/>
                </a:solidFill>
                <a:latin typeface="-apple-system"/>
              </a:rPr>
              <a:t>编码非常简单：如果一个字节的第一位是</a:t>
            </a:r>
            <a:r>
              <a:rPr lang="en-US" altLang="zh-CN" dirty="0">
                <a:solidFill>
                  <a:srgbClr val="3333FF"/>
                </a:solidFill>
                <a:latin typeface="-apple-system"/>
              </a:rPr>
              <a:t>0</a:t>
            </a:r>
            <a:r>
              <a:rPr lang="zh-CN" altLang="en-US" dirty="0">
                <a:solidFill>
                  <a:srgbClr val="3333FF"/>
                </a:solidFill>
                <a:latin typeface="-apple-system"/>
              </a:rPr>
              <a:t>，则这个字节单独就是一个字符；如果第一位是</a:t>
            </a:r>
            <a:r>
              <a:rPr lang="en-US" altLang="zh-CN" dirty="0">
                <a:solidFill>
                  <a:srgbClr val="3333FF"/>
                </a:solidFill>
                <a:latin typeface="-apple-system"/>
              </a:rPr>
              <a:t>1</a:t>
            </a:r>
            <a:r>
              <a:rPr lang="zh-CN" altLang="en-US" dirty="0">
                <a:solidFill>
                  <a:srgbClr val="3333FF"/>
                </a:solidFill>
                <a:latin typeface="-apple-system"/>
              </a:rPr>
              <a:t>，则连续有多少个</a:t>
            </a:r>
            <a:r>
              <a:rPr lang="en-US" altLang="zh-CN" dirty="0">
                <a:solidFill>
                  <a:srgbClr val="3333FF"/>
                </a:solidFill>
                <a:latin typeface="-apple-system"/>
              </a:rPr>
              <a:t>1</a:t>
            </a:r>
            <a:r>
              <a:rPr lang="zh-CN" altLang="en-US" dirty="0">
                <a:solidFill>
                  <a:srgbClr val="3333FF"/>
                </a:solidFill>
                <a:latin typeface="-apple-system"/>
              </a:rPr>
              <a:t>，就表示当前字符占用多少个字节。</a:t>
            </a:r>
            <a:endParaRPr lang="en-US" altLang="zh-CN" dirty="0">
              <a:solidFill>
                <a:srgbClr val="3333FF"/>
              </a:solidFill>
              <a:latin typeface="-apple-system"/>
            </a:endParaRPr>
          </a:p>
        </p:txBody>
      </p:sp>
    </p:spTree>
    <p:extLst>
      <p:ext uri="{BB962C8B-B14F-4D97-AF65-F5344CB8AC3E}">
        <p14:creationId xmlns:p14="http://schemas.microsoft.com/office/powerpoint/2010/main" val="41554857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系统缺省的编码方式</a:t>
            </a:r>
          </a:p>
        </p:txBody>
      </p:sp>
      <p:sp>
        <p:nvSpPr>
          <p:cNvPr id="3" name="内容占位符 2"/>
          <p:cNvSpPr>
            <a:spLocks noGrp="1"/>
          </p:cNvSpPr>
          <p:nvPr>
            <p:ph idx="1"/>
          </p:nvPr>
        </p:nvSpPr>
        <p:spPr/>
        <p:txBody>
          <a:bodyPr/>
          <a:lstStyle/>
          <a:p>
            <a:r>
              <a:rPr lang="en-US" altLang="zh-CN" dirty="0"/>
              <a:t>sys</a:t>
            </a:r>
            <a:r>
              <a:rPr lang="zh-CN" altLang="en-US" dirty="0"/>
              <a:t>和</a:t>
            </a:r>
            <a:r>
              <a:rPr lang="en-US" altLang="zh-CN" dirty="0"/>
              <a:t>locale</a:t>
            </a:r>
            <a:r>
              <a:rPr lang="zh-CN" altLang="en-US" dirty="0"/>
              <a:t>提供了相应的方法来查看</a:t>
            </a:r>
          </a:p>
        </p:txBody>
      </p:sp>
      <p:sp>
        <p:nvSpPr>
          <p:cNvPr id="4" name="灯片编号占位符 3"/>
          <p:cNvSpPr>
            <a:spLocks noGrp="1"/>
          </p:cNvSpPr>
          <p:nvPr>
            <p:ph type="sldNum" sz="quarter" idx="12"/>
          </p:nvPr>
        </p:nvSpPr>
        <p:spPr/>
        <p:txBody>
          <a:bodyPr/>
          <a:lstStyle/>
          <a:p>
            <a:fld id="{1FCCB009-CF97-1F4A-9399-55F1A7A4B45F}" type="slidenum">
              <a:rPr kumimoji="1" lang="zh-CN" altLang="en-US" smtClean="0"/>
              <a:t>21</a:t>
            </a:fld>
            <a:endParaRPr kumimoji="1" lang="zh-CN" altLang="en-US"/>
          </a:p>
        </p:txBody>
      </p:sp>
      <p:sp>
        <p:nvSpPr>
          <p:cNvPr id="5" name="矩形 4"/>
          <p:cNvSpPr/>
          <p:nvPr/>
        </p:nvSpPr>
        <p:spPr>
          <a:xfrm>
            <a:off x="1001485" y="2485153"/>
            <a:ext cx="9463315" cy="2554545"/>
          </a:xfrm>
          <a:prstGeom prst="rect">
            <a:avLst/>
          </a:prstGeom>
        </p:spPr>
        <p:txBody>
          <a:bodyPr wrap="square">
            <a:spAutoFit/>
          </a:bodyPr>
          <a:lstStyle/>
          <a:p>
            <a:r>
              <a:rPr lang="zh-CN" altLang="en-US" sz="2000" dirty="0"/>
              <a:t>&gt;&gt;&gt; import sys</a:t>
            </a:r>
          </a:p>
          <a:p>
            <a:r>
              <a:rPr lang="zh-CN" altLang="en-US" sz="2000" dirty="0"/>
              <a:t>&gt;&gt;&gt; sys.getdefaultencoding() 缺省的字符串编码方式</a:t>
            </a:r>
          </a:p>
          <a:p>
            <a:r>
              <a:rPr lang="zh-CN" altLang="en-US" sz="2000" dirty="0">
                <a:solidFill>
                  <a:srgbClr val="0070C0"/>
                </a:solidFill>
              </a:rPr>
              <a:t>'utf-8'</a:t>
            </a:r>
          </a:p>
          <a:p>
            <a:r>
              <a:rPr lang="zh-CN" altLang="en-US" sz="2000" dirty="0"/>
              <a:t>&gt;&gt;&gt; import locale</a:t>
            </a:r>
          </a:p>
          <a:p>
            <a:r>
              <a:rPr lang="zh-CN" altLang="en-US" sz="2000" dirty="0"/>
              <a:t>&gt;&gt;&gt; locale.getdefaultlocale()   获得本地化设置，</a:t>
            </a:r>
            <a:r>
              <a:rPr lang="en-US" altLang="zh-CN" sz="2000" dirty="0"/>
              <a:t>(</a:t>
            </a:r>
            <a:r>
              <a:rPr lang="zh-CN" altLang="en-US" sz="2000" dirty="0"/>
              <a:t>语言</a:t>
            </a:r>
            <a:r>
              <a:rPr lang="en-US" altLang="zh-CN" sz="2000" dirty="0"/>
              <a:t>,</a:t>
            </a:r>
            <a:r>
              <a:rPr lang="zh-CN" altLang="en-US" sz="2000" dirty="0"/>
              <a:t>编码</a:t>
            </a:r>
            <a:r>
              <a:rPr lang="en-US" altLang="zh-CN" sz="2000" dirty="0"/>
              <a:t>)</a:t>
            </a:r>
            <a:endParaRPr lang="zh-CN" altLang="en-US" sz="2000" dirty="0"/>
          </a:p>
          <a:p>
            <a:r>
              <a:rPr lang="zh-CN" altLang="en-US" sz="2000" dirty="0">
                <a:solidFill>
                  <a:srgbClr val="0070C0"/>
                </a:solidFill>
              </a:rPr>
              <a:t>('zh_CN', 'cp936')     </a:t>
            </a:r>
          </a:p>
          <a:p>
            <a:r>
              <a:rPr lang="zh-CN" altLang="en-US" sz="2000" dirty="0"/>
              <a:t>&gt;&gt;&gt; locale.getpreferredencoding()  获得用户可能使用的字符集 ， </a:t>
            </a:r>
            <a:r>
              <a:rPr lang="en-US" altLang="zh-CN" sz="2000" dirty="0"/>
              <a:t>cp936 = GBK</a:t>
            </a:r>
            <a:endParaRPr lang="zh-CN" altLang="en-US" sz="2000" dirty="0"/>
          </a:p>
          <a:p>
            <a:r>
              <a:rPr lang="zh-CN" altLang="en-US" sz="2000" dirty="0">
                <a:solidFill>
                  <a:srgbClr val="0070C0"/>
                </a:solidFill>
              </a:rPr>
              <a:t>'cp936'</a:t>
            </a:r>
          </a:p>
        </p:txBody>
      </p:sp>
    </p:spTree>
    <p:extLst>
      <p:ext uri="{BB962C8B-B14F-4D97-AF65-F5344CB8AC3E}">
        <p14:creationId xmlns:p14="http://schemas.microsoft.com/office/powerpoint/2010/main" val="29158239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字符串</a:t>
            </a:r>
            <a:r>
              <a:rPr lang="en-US" altLang="zh-CN" dirty="0" err="1"/>
              <a:t>str</a:t>
            </a:r>
            <a:r>
              <a:rPr lang="zh-CN" altLang="en-US" dirty="0"/>
              <a:t>与字节串</a:t>
            </a:r>
            <a:r>
              <a:rPr lang="en-US" altLang="zh-CN" dirty="0"/>
              <a:t>bytes</a:t>
            </a:r>
            <a:r>
              <a:rPr lang="zh-CN" altLang="en-US" dirty="0"/>
              <a:t>之间的转换</a:t>
            </a:r>
          </a:p>
        </p:txBody>
      </p:sp>
      <p:sp>
        <p:nvSpPr>
          <p:cNvPr id="3" name="内容占位符 2"/>
          <p:cNvSpPr>
            <a:spLocks noGrp="1"/>
          </p:cNvSpPr>
          <p:nvPr>
            <p:ph idx="1"/>
          </p:nvPr>
        </p:nvSpPr>
        <p:spPr>
          <a:xfrm>
            <a:off x="770467" y="1552464"/>
            <a:ext cx="10515600" cy="4351338"/>
          </a:xfrm>
        </p:spPr>
        <p:txBody>
          <a:bodyPr>
            <a:noAutofit/>
          </a:bodyPr>
          <a:lstStyle/>
          <a:p>
            <a:r>
              <a:rPr lang="zh-CN" altLang="en-US" sz="2000" dirty="0"/>
              <a:t>类型</a:t>
            </a:r>
            <a:r>
              <a:rPr lang="en-US" altLang="zh-CN" sz="2000" dirty="0"/>
              <a:t>bytes</a:t>
            </a:r>
            <a:r>
              <a:rPr lang="zh-CN" altLang="en-US" sz="2000" dirty="0"/>
              <a:t>类似于</a:t>
            </a:r>
            <a:r>
              <a:rPr lang="en-US" altLang="zh-CN" sz="2000" dirty="0" err="1"/>
              <a:t>str</a:t>
            </a:r>
            <a:r>
              <a:rPr lang="zh-CN" altLang="en-US" sz="2000" dirty="0"/>
              <a:t>，也是一个不可变的有序序列类型，只是其元素为单个字节，而</a:t>
            </a:r>
            <a:r>
              <a:rPr lang="en-US" altLang="zh-CN" sz="2000" dirty="0" err="1"/>
              <a:t>str</a:t>
            </a:r>
            <a:r>
              <a:rPr lang="zh-CN" altLang="en-US" sz="2000" dirty="0"/>
              <a:t>中每个元素为单个字符</a:t>
            </a:r>
            <a:endParaRPr lang="en-US" altLang="zh-CN" sz="2000" dirty="0"/>
          </a:p>
          <a:p>
            <a:r>
              <a:rPr lang="en-US" altLang="zh-CN" sz="2000" dirty="0" err="1"/>
              <a:t>unicode</a:t>
            </a:r>
            <a:r>
              <a:rPr lang="zh-CN" altLang="en-US" sz="2000" dirty="0"/>
              <a:t>字符串</a:t>
            </a:r>
            <a:r>
              <a:rPr lang="en-US" altLang="zh-CN" sz="2000" dirty="0">
                <a:sym typeface="Wingdings" panose="05000000000000000000" pitchFamily="2" charset="2"/>
              </a:rPr>
              <a:t></a:t>
            </a:r>
            <a:r>
              <a:rPr lang="zh-CN" altLang="en-US" sz="2000" dirty="0">
                <a:sym typeface="Wingdings" panose="05000000000000000000" pitchFamily="2" charset="2"/>
              </a:rPr>
              <a:t>字节串： </a:t>
            </a:r>
            <a:r>
              <a:rPr lang="en-US" altLang="zh-CN" sz="2000" b="1" dirty="0" err="1">
                <a:solidFill>
                  <a:srgbClr val="FF0000"/>
                </a:solidFill>
              </a:rPr>
              <a:t>str_obj.encode</a:t>
            </a:r>
            <a:r>
              <a:rPr lang="en-US" altLang="zh-CN" sz="2000" b="1" dirty="0">
                <a:solidFill>
                  <a:srgbClr val="FF0000"/>
                </a:solidFill>
              </a:rPr>
              <a:t>(</a:t>
            </a:r>
            <a:r>
              <a:rPr lang="zh-CN" altLang="zh-CN" sz="2000" b="1" dirty="0">
                <a:solidFill>
                  <a:srgbClr val="FF0000"/>
                </a:solidFill>
              </a:rPr>
              <a:t>encoding='utf-8', errors='strict') -&gt; bytes</a:t>
            </a:r>
            <a:endParaRPr lang="en-US" altLang="zh-CN" sz="2000" b="1" dirty="0">
              <a:solidFill>
                <a:srgbClr val="FF0000"/>
              </a:solidFill>
            </a:endParaRPr>
          </a:p>
          <a:p>
            <a:pPr lvl="1"/>
            <a:r>
              <a:rPr lang="zh-CN" altLang="en-US" sz="2000" dirty="0"/>
              <a:t>将</a:t>
            </a:r>
            <a:r>
              <a:rPr lang="en-US" altLang="zh-CN" sz="2000" dirty="0" err="1"/>
              <a:t>unicode</a:t>
            </a:r>
            <a:r>
              <a:rPr lang="zh-CN" altLang="en-US" sz="2000" dirty="0"/>
              <a:t>字符串</a:t>
            </a:r>
            <a:r>
              <a:rPr lang="en-US" altLang="zh-CN" sz="2000" dirty="0" err="1"/>
              <a:t>str_obj</a:t>
            </a:r>
            <a:r>
              <a:rPr lang="zh-CN" altLang="en-US" sz="2000" dirty="0"/>
              <a:t>转换为相应编码方式的字节串，缺省编码为</a:t>
            </a:r>
            <a:r>
              <a:rPr lang="en-US" altLang="zh-CN" sz="2000" dirty="0"/>
              <a:t>utf-8</a:t>
            </a:r>
            <a:r>
              <a:rPr lang="zh-CN" altLang="en-US" sz="2000" dirty="0"/>
              <a:t>，常用的编码还包括</a:t>
            </a:r>
            <a:r>
              <a:rPr lang="en-US" altLang="zh-CN" sz="2000" dirty="0" err="1"/>
              <a:t>ascii</a:t>
            </a:r>
            <a:r>
              <a:rPr lang="zh-CN" altLang="en-US" sz="2000" dirty="0"/>
              <a:t>、</a:t>
            </a:r>
            <a:r>
              <a:rPr lang="en-US" altLang="zh-CN" sz="2000" dirty="0"/>
              <a:t>latin1</a:t>
            </a:r>
            <a:r>
              <a:rPr lang="zh-CN" altLang="en-US" sz="2000" dirty="0"/>
              <a:t>、</a:t>
            </a:r>
            <a:r>
              <a:rPr lang="en-US" altLang="zh-CN" sz="2000" dirty="0" err="1"/>
              <a:t>gbk</a:t>
            </a:r>
            <a:r>
              <a:rPr lang="zh-CN" altLang="en-US" sz="2000" dirty="0"/>
              <a:t>等</a:t>
            </a:r>
            <a:endParaRPr lang="en-US" altLang="zh-CN" sz="2000" dirty="0"/>
          </a:p>
          <a:p>
            <a:pPr lvl="1"/>
            <a:r>
              <a:rPr lang="en-US" altLang="zh-CN" sz="2000" dirty="0"/>
              <a:t> errors</a:t>
            </a:r>
            <a:r>
              <a:rPr lang="zh-CN" altLang="en-US" sz="2000" dirty="0"/>
              <a:t>指出在编码过程中出现错误时怎么办，可取的值包括</a:t>
            </a:r>
            <a:r>
              <a:rPr lang="en-US" altLang="zh-CN" sz="2000" dirty="0" err="1"/>
              <a:t>strict,ignore,replace</a:t>
            </a:r>
            <a:r>
              <a:rPr lang="en-US" altLang="zh-CN" sz="2000" dirty="0"/>
              <a:t>, </a:t>
            </a:r>
            <a:r>
              <a:rPr lang="en-US" altLang="zh-CN" sz="2000" dirty="0" err="1"/>
              <a:t>backslashreplace</a:t>
            </a:r>
            <a:r>
              <a:rPr lang="zh-CN" altLang="en-US" sz="2000" dirty="0"/>
              <a:t>和</a:t>
            </a:r>
            <a:r>
              <a:rPr lang="en-US" altLang="zh-CN" sz="2000" dirty="0" err="1"/>
              <a:t>xmlcharrefreplace</a:t>
            </a:r>
            <a:r>
              <a:rPr lang="zh-CN" altLang="en-US" sz="2000" dirty="0"/>
              <a:t>等。其中</a:t>
            </a:r>
            <a:r>
              <a:rPr lang="en-US" altLang="zh-CN" sz="2000" dirty="0"/>
              <a:t>strict</a:t>
            </a:r>
            <a:r>
              <a:rPr lang="zh-CN" altLang="en-US" sz="2000" dirty="0"/>
              <a:t>表示抛出异常，</a:t>
            </a:r>
            <a:r>
              <a:rPr lang="en-US" altLang="zh-CN" sz="2000" dirty="0"/>
              <a:t>ignore</a:t>
            </a:r>
            <a:r>
              <a:rPr lang="zh-CN" altLang="en-US" sz="2000" dirty="0"/>
              <a:t>表示忽略并跳过无法编码的字符，</a:t>
            </a:r>
            <a:r>
              <a:rPr lang="en-US" altLang="zh-CN" sz="2000" dirty="0"/>
              <a:t>replace</a:t>
            </a:r>
            <a:r>
              <a:rPr lang="zh-CN" altLang="en-US" sz="2000" dirty="0"/>
              <a:t>表示无法编码时替换为缺省替换字符。 </a:t>
            </a:r>
            <a:endParaRPr lang="en-US" altLang="zh-CN" sz="2000" dirty="0"/>
          </a:p>
          <a:p>
            <a:r>
              <a:rPr lang="zh-CN" altLang="en-US" sz="2000" dirty="0"/>
              <a:t>字节串</a:t>
            </a:r>
            <a:r>
              <a:rPr lang="en-US" altLang="zh-CN" sz="2000" dirty="0">
                <a:sym typeface="Wingdings" panose="05000000000000000000" pitchFamily="2" charset="2"/>
              </a:rPr>
              <a:t></a:t>
            </a:r>
            <a:r>
              <a:rPr lang="en-US" altLang="zh-CN" sz="2000" dirty="0" err="1">
                <a:sym typeface="Wingdings" panose="05000000000000000000" pitchFamily="2" charset="2"/>
              </a:rPr>
              <a:t>unicode</a:t>
            </a:r>
            <a:r>
              <a:rPr lang="zh-CN" altLang="en-US" sz="2000" dirty="0">
                <a:sym typeface="Wingdings" panose="05000000000000000000" pitchFamily="2" charset="2"/>
              </a:rPr>
              <a:t>字符串</a:t>
            </a:r>
            <a:endParaRPr lang="en-US" altLang="zh-CN" sz="2000" dirty="0">
              <a:sym typeface="Wingdings" panose="05000000000000000000" pitchFamily="2" charset="2"/>
            </a:endParaRPr>
          </a:p>
          <a:p>
            <a:pPr lvl="1"/>
            <a:r>
              <a:rPr lang="en-US" altLang="zh-CN" sz="2000" b="1" dirty="0" err="1">
                <a:solidFill>
                  <a:srgbClr val="FF0000"/>
                </a:solidFill>
              </a:rPr>
              <a:t>bytes_obj</a:t>
            </a:r>
            <a:r>
              <a:rPr lang="en-US" altLang="zh-CN" sz="2000" b="1" dirty="0">
                <a:solidFill>
                  <a:srgbClr val="FF0000"/>
                </a:solidFill>
              </a:rPr>
              <a:t>.</a:t>
            </a:r>
            <a:r>
              <a:rPr lang="zh-CN" altLang="zh-CN" sz="2000" b="1" dirty="0">
                <a:solidFill>
                  <a:srgbClr val="FF0000"/>
                </a:solidFill>
              </a:rPr>
              <a:t>decode(encoding='utf-8', errors='strict') </a:t>
            </a:r>
            <a:r>
              <a:rPr lang="en-US" altLang="zh-CN" sz="2000" b="1" dirty="0">
                <a:solidFill>
                  <a:srgbClr val="FF0000"/>
                </a:solidFill>
              </a:rPr>
              <a:t>-&gt; </a:t>
            </a:r>
            <a:r>
              <a:rPr lang="en-US" altLang="zh-CN" sz="2000" b="1" dirty="0" err="1">
                <a:solidFill>
                  <a:srgbClr val="FF0000"/>
                </a:solidFill>
              </a:rPr>
              <a:t>str</a:t>
            </a:r>
            <a:r>
              <a:rPr lang="en-US" altLang="zh-CN" sz="2000" b="1" dirty="0">
                <a:solidFill>
                  <a:srgbClr val="FF0000"/>
                </a:solidFill>
              </a:rPr>
              <a:t>  </a:t>
            </a:r>
          </a:p>
          <a:p>
            <a:pPr lvl="1"/>
            <a:r>
              <a:rPr lang="zh-CN" altLang="zh-CN" sz="2000" dirty="0"/>
              <a:t>str(bytes_or_buffer[, encoding[, errors]]) -&gt; str</a:t>
            </a:r>
            <a:r>
              <a:rPr lang="en-US" altLang="zh-CN" sz="2000" dirty="0"/>
              <a:t>    </a:t>
            </a:r>
            <a:r>
              <a:rPr lang="zh-CN" altLang="en-US" sz="2000" dirty="0"/>
              <a:t>按照指定编码方式将字节串转换为</a:t>
            </a:r>
            <a:r>
              <a:rPr lang="en-US" altLang="zh-CN" sz="2000" dirty="0" err="1"/>
              <a:t>unicode</a:t>
            </a:r>
            <a:r>
              <a:rPr lang="zh-CN" altLang="en-US" sz="2000" dirty="0"/>
              <a:t>字符串，注意如果只有一个参数</a:t>
            </a:r>
            <a:r>
              <a:rPr lang="en-US" altLang="zh-CN" sz="2000" dirty="0" err="1"/>
              <a:t>str</a:t>
            </a:r>
            <a:r>
              <a:rPr lang="en-US" altLang="zh-CN" sz="2000" dirty="0"/>
              <a:t>(</a:t>
            </a:r>
            <a:r>
              <a:rPr lang="en-US" altLang="zh-CN" sz="2000" dirty="0" err="1"/>
              <a:t>obj</a:t>
            </a:r>
            <a:r>
              <a:rPr lang="en-US" altLang="zh-CN" sz="2000" dirty="0"/>
              <a:t>)</a:t>
            </a:r>
            <a:r>
              <a:rPr lang="zh-CN" altLang="en-US" sz="2000" dirty="0"/>
              <a:t>，相当于调用对象</a:t>
            </a:r>
            <a:r>
              <a:rPr lang="en-US" altLang="zh-CN" sz="2000" dirty="0" err="1"/>
              <a:t>obj</a:t>
            </a:r>
            <a:r>
              <a:rPr lang="zh-CN" altLang="en-US" sz="2000" dirty="0"/>
              <a:t>的</a:t>
            </a:r>
            <a:r>
              <a:rPr lang="en-US" altLang="zh-CN" sz="2000" dirty="0"/>
              <a:t>__</a:t>
            </a:r>
            <a:r>
              <a:rPr lang="en-US" altLang="zh-CN" sz="2000" dirty="0" err="1"/>
              <a:t>str</a:t>
            </a:r>
            <a:r>
              <a:rPr lang="en-US" altLang="zh-CN" sz="2000" dirty="0"/>
              <a:t>__</a:t>
            </a:r>
            <a:r>
              <a:rPr lang="zh-CN" altLang="en-US" sz="2000" dirty="0"/>
              <a:t>方法</a:t>
            </a:r>
          </a:p>
          <a:p>
            <a:pPr marL="0" indent="0">
              <a:buNone/>
            </a:pPr>
            <a:endParaRPr lang="en-US" altLang="zh-CN" sz="2000" dirty="0"/>
          </a:p>
        </p:txBody>
      </p:sp>
      <p:sp>
        <p:nvSpPr>
          <p:cNvPr id="4" name="文本框 3"/>
          <p:cNvSpPr txBox="1"/>
          <p:nvPr/>
        </p:nvSpPr>
        <p:spPr>
          <a:xfrm>
            <a:off x="7020466" y="5765578"/>
            <a:ext cx="3991428" cy="646331"/>
          </a:xfrm>
          <a:prstGeom prst="rect">
            <a:avLst/>
          </a:prstGeom>
          <a:noFill/>
          <a:ln>
            <a:solidFill>
              <a:srgbClr val="002060"/>
            </a:solidFill>
          </a:ln>
        </p:spPr>
        <p:txBody>
          <a:bodyPr wrap="square" rtlCol="0">
            <a:spAutoFit/>
          </a:bodyPr>
          <a:lstStyle/>
          <a:p>
            <a:r>
              <a:rPr lang="zh-CN" altLang="en-US" dirty="0">
                <a:solidFill>
                  <a:srgbClr val="FF0000"/>
                </a:solidFill>
              </a:rPr>
              <a:t>第一版教材</a:t>
            </a:r>
            <a:r>
              <a:rPr lang="en-US" altLang="zh-CN" dirty="0">
                <a:solidFill>
                  <a:srgbClr val="FF0000"/>
                </a:solidFill>
              </a:rPr>
              <a:t>P101 Python3 </a:t>
            </a:r>
            <a:r>
              <a:rPr lang="zh-CN" altLang="en-US" u="sng" dirty="0">
                <a:solidFill>
                  <a:srgbClr val="FF0000"/>
                </a:solidFill>
              </a:rPr>
              <a:t>字符串</a:t>
            </a:r>
            <a:r>
              <a:rPr lang="zh-CN" altLang="en-US" dirty="0">
                <a:solidFill>
                  <a:srgbClr val="FF0000"/>
                </a:solidFill>
              </a:rPr>
              <a:t>对象不再有</a:t>
            </a:r>
            <a:r>
              <a:rPr lang="en-US" altLang="zh-CN" u="sng" dirty="0">
                <a:solidFill>
                  <a:srgbClr val="FF0000"/>
                </a:solidFill>
              </a:rPr>
              <a:t>encode</a:t>
            </a:r>
            <a:r>
              <a:rPr lang="zh-CN" altLang="en-US" u="sng" dirty="0">
                <a:solidFill>
                  <a:srgbClr val="FF0000"/>
                </a:solidFill>
              </a:rPr>
              <a:t>和</a:t>
            </a:r>
            <a:r>
              <a:rPr lang="en-US" altLang="zh-CN" u="sng" dirty="0">
                <a:solidFill>
                  <a:srgbClr val="FF0000"/>
                </a:solidFill>
              </a:rPr>
              <a:t>decode</a:t>
            </a:r>
            <a:r>
              <a:rPr lang="zh-CN" altLang="en-US" dirty="0">
                <a:solidFill>
                  <a:srgbClr val="FF0000"/>
                </a:solidFill>
              </a:rPr>
              <a:t>方法说法有误</a:t>
            </a:r>
          </a:p>
        </p:txBody>
      </p:sp>
    </p:spTree>
    <p:extLst>
      <p:ext uri="{BB962C8B-B14F-4D97-AF65-F5344CB8AC3E}">
        <p14:creationId xmlns:p14="http://schemas.microsoft.com/office/powerpoint/2010/main" val="8058678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字符串</a:t>
            </a:r>
            <a:r>
              <a:rPr lang="en-US" altLang="zh-CN" dirty="0" err="1"/>
              <a:t>str</a:t>
            </a:r>
            <a:r>
              <a:rPr lang="zh-CN" altLang="en-US" dirty="0"/>
              <a:t>与字节串</a:t>
            </a:r>
            <a:r>
              <a:rPr lang="en-US" altLang="zh-CN" dirty="0"/>
              <a:t>bytes</a:t>
            </a:r>
            <a:r>
              <a:rPr lang="zh-CN" altLang="en-US" dirty="0"/>
              <a:t>之间的转换</a:t>
            </a:r>
          </a:p>
        </p:txBody>
      </p:sp>
      <p:sp>
        <p:nvSpPr>
          <p:cNvPr id="4" name="灯片编号占位符 3"/>
          <p:cNvSpPr>
            <a:spLocks noGrp="1"/>
          </p:cNvSpPr>
          <p:nvPr>
            <p:ph type="sldNum" sz="quarter" idx="12"/>
          </p:nvPr>
        </p:nvSpPr>
        <p:spPr/>
        <p:txBody>
          <a:bodyPr/>
          <a:lstStyle/>
          <a:p>
            <a:fld id="{1FCCB009-CF97-1F4A-9399-55F1A7A4B45F}" type="slidenum">
              <a:rPr kumimoji="1" lang="zh-CN" altLang="en-US" smtClean="0"/>
              <a:t>23</a:t>
            </a:fld>
            <a:endParaRPr kumimoji="1" lang="zh-CN" altLang="en-US"/>
          </a:p>
        </p:txBody>
      </p:sp>
      <p:sp>
        <p:nvSpPr>
          <p:cNvPr id="5" name="矩形 4"/>
          <p:cNvSpPr/>
          <p:nvPr/>
        </p:nvSpPr>
        <p:spPr>
          <a:xfrm>
            <a:off x="4775199" y="2424911"/>
            <a:ext cx="7416801" cy="3416320"/>
          </a:xfrm>
          <a:prstGeom prst="rect">
            <a:avLst/>
          </a:prstGeom>
          <a:solidFill>
            <a:schemeClr val="accent4">
              <a:lumMod val="20000"/>
              <a:lumOff val="80000"/>
            </a:schemeClr>
          </a:solidFill>
        </p:spPr>
        <p:txBody>
          <a:bodyPr wrap="square">
            <a:spAutoFit/>
          </a:bodyPr>
          <a:lstStyle/>
          <a:p>
            <a:r>
              <a:rPr lang="zh-CN" altLang="en-US" dirty="0"/>
              <a:t>&gt;&gt;&gt; bs1_gbk = s1.encode(encoding='gbk')</a:t>
            </a:r>
          </a:p>
          <a:p>
            <a:r>
              <a:rPr lang="zh-CN" altLang="en-US" dirty="0"/>
              <a:t>&gt;&gt;&gt; bs1_gbk</a:t>
            </a:r>
          </a:p>
          <a:p>
            <a:r>
              <a:rPr lang="zh-CN" altLang="en-US" dirty="0">
                <a:solidFill>
                  <a:srgbClr val="0070C0"/>
                </a:solidFill>
              </a:rPr>
              <a:t>b'Python\xb3\xcc\xd0\xf2\xc9\xe8\xbc\xc6'</a:t>
            </a:r>
          </a:p>
          <a:p>
            <a:endParaRPr lang="en-US" altLang="zh-CN" dirty="0"/>
          </a:p>
          <a:p>
            <a:r>
              <a:rPr lang="zh-CN" altLang="en-US" dirty="0"/>
              <a:t>&gt;&gt;&gt; s1_gbk = bs1_gbk.decode()</a:t>
            </a:r>
          </a:p>
          <a:p>
            <a:r>
              <a:rPr lang="zh-CN" altLang="en-US" dirty="0">
                <a:solidFill>
                  <a:srgbClr val="FF0000"/>
                </a:solidFill>
              </a:rPr>
              <a:t>UnicodeDecodeError: 'utf-8' codec can't decode byte 0xb3 in position 6: invalid start byte</a:t>
            </a:r>
          </a:p>
          <a:p>
            <a:endParaRPr lang="en-US" altLang="zh-CN" dirty="0"/>
          </a:p>
          <a:p>
            <a:r>
              <a:rPr lang="zh-CN" altLang="en-US" dirty="0"/>
              <a:t>&gt;&gt;&gt; s1_gbk_1 = bs1_gbk.decode(encoding='gbk')</a:t>
            </a:r>
          </a:p>
          <a:p>
            <a:r>
              <a:rPr lang="zh-CN" altLang="en-US" dirty="0"/>
              <a:t>&gt;&gt;&gt; s1_gbk_2 = str(bs1_gbk, encoding='gbk')</a:t>
            </a:r>
          </a:p>
          <a:p>
            <a:r>
              <a:rPr lang="zh-CN" altLang="en-US" dirty="0"/>
              <a:t>&gt;&gt;&gt; s1_gbk_1 == s1_gbk_2  == s1</a:t>
            </a:r>
          </a:p>
          <a:p>
            <a:r>
              <a:rPr lang="zh-CN" altLang="en-US" dirty="0">
                <a:solidFill>
                  <a:srgbClr val="FF0000"/>
                </a:solidFill>
              </a:rPr>
              <a:t>True</a:t>
            </a:r>
          </a:p>
        </p:txBody>
      </p:sp>
      <p:sp>
        <p:nvSpPr>
          <p:cNvPr id="6" name="内容占位符 5"/>
          <p:cNvSpPr>
            <a:spLocks noGrp="1"/>
          </p:cNvSpPr>
          <p:nvPr>
            <p:ph idx="1"/>
          </p:nvPr>
        </p:nvSpPr>
        <p:spPr>
          <a:xfrm>
            <a:off x="838200" y="1825626"/>
            <a:ext cx="10515600" cy="524248"/>
          </a:xfrm>
        </p:spPr>
        <p:txBody>
          <a:bodyPr/>
          <a:lstStyle/>
          <a:p>
            <a:r>
              <a:rPr lang="zh-CN" altLang="en-US" dirty="0"/>
              <a:t>可以指定具体的编码方式</a:t>
            </a:r>
          </a:p>
        </p:txBody>
      </p:sp>
      <p:sp>
        <p:nvSpPr>
          <p:cNvPr id="7" name="矩形 6"/>
          <p:cNvSpPr/>
          <p:nvPr/>
        </p:nvSpPr>
        <p:spPr>
          <a:xfrm>
            <a:off x="294806" y="2424911"/>
            <a:ext cx="3842479" cy="3139321"/>
          </a:xfrm>
          <a:prstGeom prst="rect">
            <a:avLst/>
          </a:prstGeom>
          <a:solidFill>
            <a:schemeClr val="accent4">
              <a:lumMod val="20000"/>
              <a:lumOff val="80000"/>
            </a:schemeClr>
          </a:solidFill>
        </p:spPr>
        <p:txBody>
          <a:bodyPr wrap="square">
            <a:spAutoFit/>
          </a:bodyPr>
          <a:lstStyle/>
          <a:p>
            <a:r>
              <a:rPr lang="zh-CN" altLang="en-US" dirty="0"/>
              <a:t>&gt;&gt;&gt; s1 = 'Python程序设计'</a:t>
            </a:r>
          </a:p>
          <a:p>
            <a:r>
              <a:rPr lang="zh-CN" altLang="en-US" dirty="0"/>
              <a:t>&gt;&gt;&gt; bs1 = s1.encode()</a:t>
            </a:r>
          </a:p>
          <a:p>
            <a:r>
              <a:rPr lang="zh-CN" altLang="en-US" dirty="0"/>
              <a:t>&gt;&gt;&gt; len(s1)</a:t>
            </a:r>
          </a:p>
          <a:p>
            <a:r>
              <a:rPr lang="zh-CN" altLang="en-US" dirty="0">
                <a:solidFill>
                  <a:srgbClr val="0070C0"/>
                </a:solidFill>
              </a:rPr>
              <a:t>10</a:t>
            </a:r>
          </a:p>
          <a:p>
            <a:r>
              <a:rPr lang="zh-CN" altLang="en-US" dirty="0"/>
              <a:t>&gt;&gt;&gt; bs1</a:t>
            </a:r>
          </a:p>
          <a:p>
            <a:r>
              <a:rPr lang="zh-CN" altLang="en-US" dirty="0">
                <a:solidFill>
                  <a:srgbClr val="0070C0"/>
                </a:solidFill>
              </a:rPr>
              <a:t>b'Python\xe7\xa8\x8b\xe5\xba\x8f\xe8\xae\xbe\xe8\xae\xa1'</a:t>
            </a:r>
          </a:p>
          <a:p>
            <a:r>
              <a:rPr lang="zh-CN" altLang="en-US" dirty="0"/>
              <a:t>&gt;&gt;&gt; type(bs1)</a:t>
            </a:r>
          </a:p>
          <a:p>
            <a:r>
              <a:rPr lang="zh-CN" altLang="en-US" dirty="0">
                <a:solidFill>
                  <a:srgbClr val="0070C0"/>
                </a:solidFill>
              </a:rPr>
              <a:t>&lt;class 'bytes'&gt;</a:t>
            </a:r>
          </a:p>
          <a:p>
            <a:r>
              <a:rPr lang="zh-CN" altLang="en-US" dirty="0"/>
              <a:t>&gt;&gt;&gt; len(bs1)</a:t>
            </a:r>
          </a:p>
          <a:p>
            <a:r>
              <a:rPr lang="zh-CN" altLang="en-US" dirty="0">
                <a:solidFill>
                  <a:srgbClr val="0070C0"/>
                </a:solidFill>
              </a:rPr>
              <a:t>18</a:t>
            </a:r>
          </a:p>
        </p:txBody>
      </p:sp>
      <p:sp>
        <p:nvSpPr>
          <p:cNvPr id="8" name="文本框 7"/>
          <p:cNvSpPr txBox="1"/>
          <p:nvPr/>
        </p:nvSpPr>
        <p:spPr>
          <a:xfrm>
            <a:off x="7501327" y="1703542"/>
            <a:ext cx="2218545" cy="646331"/>
          </a:xfrm>
          <a:prstGeom prst="rect">
            <a:avLst/>
          </a:prstGeom>
          <a:noFill/>
        </p:spPr>
        <p:txBody>
          <a:bodyPr wrap="square" rtlCol="0">
            <a:spAutoFit/>
          </a:bodyPr>
          <a:lstStyle/>
          <a:p>
            <a:r>
              <a:rPr lang="zh-CN" altLang="en-US" dirty="0">
                <a:solidFill>
                  <a:srgbClr val="FF0000"/>
                </a:solidFill>
              </a:rPr>
              <a:t>一个汉字采用</a:t>
            </a:r>
            <a:r>
              <a:rPr lang="en-US" altLang="zh-CN" dirty="0">
                <a:solidFill>
                  <a:srgbClr val="FF0000"/>
                </a:solidFill>
              </a:rPr>
              <a:t>GBK</a:t>
            </a:r>
            <a:r>
              <a:rPr lang="zh-CN" altLang="en-US" dirty="0">
                <a:solidFill>
                  <a:srgbClr val="FF0000"/>
                </a:solidFill>
              </a:rPr>
              <a:t>编码时需要</a:t>
            </a:r>
            <a:r>
              <a:rPr lang="en-US" altLang="zh-CN" dirty="0">
                <a:solidFill>
                  <a:srgbClr val="FF0000"/>
                </a:solidFill>
              </a:rPr>
              <a:t>2</a:t>
            </a:r>
            <a:r>
              <a:rPr lang="zh-CN" altLang="en-US" dirty="0">
                <a:solidFill>
                  <a:srgbClr val="FF0000"/>
                </a:solidFill>
              </a:rPr>
              <a:t>个字节</a:t>
            </a:r>
          </a:p>
        </p:txBody>
      </p:sp>
    </p:spTree>
    <p:extLst>
      <p:ext uri="{BB962C8B-B14F-4D97-AF65-F5344CB8AC3E}">
        <p14:creationId xmlns:p14="http://schemas.microsoft.com/office/powerpoint/2010/main" val="30013035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dirty="0"/>
          </a:p>
        </p:txBody>
      </p:sp>
      <p:sp>
        <p:nvSpPr>
          <p:cNvPr id="3" name="内容占位符 2"/>
          <p:cNvSpPr>
            <a:spLocks noGrp="1"/>
          </p:cNvSpPr>
          <p:nvPr>
            <p:ph idx="1"/>
          </p:nvPr>
        </p:nvSpPr>
        <p:spPr/>
        <p:txBody>
          <a:bodyPr/>
          <a:lstStyle/>
          <a:p>
            <a:endParaRPr lang="zh-CN" altLang="en-US" dirty="0"/>
          </a:p>
        </p:txBody>
      </p:sp>
      <p:cxnSp>
        <p:nvCxnSpPr>
          <p:cNvPr id="6" name="直线连接符 5">
            <a:extLst>
              <a:ext uri="{FF2B5EF4-FFF2-40B4-BE49-F238E27FC236}">
                <a16:creationId xmlns:a16="http://schemas.microsoft.com/office/drawing/2014/main" id="{DF6026CE-6E52-5847-BEBB-A4CE62808050}"/>
              </a:ext>
            </a:extLst>
          </p:cNvPr>
          <p:cNvCxnSpPr/>
          <p:nvPr/>
        </p:nvCxnSpPr>
        <p:spPr>
          <a:xfrm>
            <a:off x="2014780" y="6176963"/>
            <a:ext cx="0" cy="456312"/>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9" name="矩形 8">
            <a:extLst>
              <a:ext uri="{FF2B5EF4-FFF2-40B4-BE49-F238E27FC236}">
                <a16:creationId xmlns:a16="http://schemas.microsoft.com/office/drawing/2014/main" id="{4E81092F-6100-BE4E-869E-A1FE7988D877}"/>
              </a:ext>
            </a:extLst>
          </p:cNvPr>
          <p:cNvSpPr/>
          <p:nvPr/>
        </p:nvSpPr>
        <p:spPr>
          <a:xfrm>
            <a:off x="7726981" y="1549512"/>
            <a:ext cx="3556001" cy="369332"/>
          </a:xfrm>
          <a:prstGeom prst="rect">
            <a:avLst/>
          </a:prstGeom>
          <a:solidFill>
            <a:schemeClr val="accent4">
              <a:lumMod val="20000"/>
              <a:lumOff val="80000"/>
            </a:schemeClr>
          </a:solidFill>
          <a:ln>
            <a:solidFill>
              <a:schemeClr val="tx1"/>
            </a:solidFill>
          </a:ln>
        </p:spPr>
        <p:txBody>
          <a:bodyPr wrap="square">
            <a:spAutoFit/>
          </a:bodyPr>
          <a:lstStyle/>
          <a:p>
            <a:r>
              <a:rPr lang="zh-CN" altLang="en-US" dirty="0"/>
              <a:t>&gt;&gt;&gt; a= '\'\t\106\t\x61\t\c'</a:t>
            </a:r>
          </a:p>
        </p:txBody>
      </p:sp>
      <p:sp>
        <p:nvSpPr>
          <p:cNvPr id="10" name="矩形 9">
            <a:extLst>
              <a:ext uri="{FF2B5EF4-FFF2-40B4-BE49-F238E27FC236}">
                <a16:creationId xmlns:a16="http://schemas.microsoft.com/office/drawing/2014/main" id="{74E1DDC2-B1B5-C143-8D5E-EA010BDC382F}"/>
              </a:ext>
            </a:extLst>
          </p:cNvPr>
          <p:cNvSpPr/>
          <p:nvPr/>
        </p:nvSpPr>
        <p:spPr>
          <a:xfrm>
            <a:off x="7989206" y="2438201"/>
            <a:ext cx="1791789" cy="923330"/>
          </a:xfrm>
          <a:prstGeom prst="rect">
            <a:avLst/>
          </a:prstGeom>
        </p:spPr>
        <p:txBody>
          <a:bodyPr wrap="square">
            <a:spAutoFit/>
          </a:bodyPr>
          <a:lstStyle/>
          <a:p>
            <a:r>
              <a:rPr lang="en-US" altLang="zh-CN" dirty="0"/>
              <a:t>\106  </a:t>
            </a:r>
            <a:r>
              <a:rPr lang="en-US" altLang="zh-CN" dirty="0">
                <a:sym typeface="Wingdings" panose="05000000000000000000" pitchFamily="2" charset="2"/>
              </a:rPr>
              <a:t> F </a:t>
            </a:r>
          </a:p>
          <a:p>
            <a:r>
              <a:rPr lang="en-US" altLang="zh-CN" dirty="0">
                <a:sym typeface="Wingdings" panose="05000000000000000000" pitchFamily="2" charset="2"/>
              </a:rPr>
              <a:t>\x61   a</a:t>
            </a:r>
          </a:p>
          <a:p>
            <a:r>
              <a:rPr lang="en-US" altLang="zh-CN" dirty="0">
                <a:sym typeface="Wingdings" panose="05000000000000000000" pitchFamily="2" charset="2"/>
              </a:rPr>
              <a:t>\c      \c </a:t>
            </a:r>
          </a:p>
        </p:txBody>
      </p:sp>
      <p:pic>
        <p:nvPicPr>
          <p:cNvPr id="5" name="图片 4">
            <a:extLst>
              <a:ext uri="{FF2B5EF4-FFF2-40B4-BE49-F238E27FC236}">
                <a16:creationId xmlns:a16="http://schemas.microsoft.com/office/drawing/2014/main" id="{14A5EFCF-A9F5-FC41-9521-7FF3C8A2D6BB}"/>
              </a:ext>
            </a:extLst>
          </p:cNvPr>
          <p:cNvPicPr>
            <a:picLocks noChangeAspect="1"/>
          </p:cNvPicPr>
          <p:nvPr/>
        </p:nvPicPr>
        <p:blipFill>
          <a:blip r:embed="rId3"/>
          <a:stretch>
            <a:fillRect/>
          </a:stretch>
        </p:blipFill>
        <p:spPr>
          <a:xfrm>
            <a:off x="7993681" y="3592783"/>
            <a:ext cx="3022600" cy="2590800"/>
          </a:xfrm>
          <a:prstGeom prst="rect">
            <a:avLst/>
          </a:prstGeom>
        </p:spPr>
      </p:pic>
      <p:pic>
        <p:nvPicPr>
          <p:cNvPr id="8" name="图片 7">
            <a:extLst>
              <a:ext uri="{FF2B5EF4-FFF2-40B4-BE49-F238E27FC236}">
                <a16:creationId xmlns:a16="http://schemas.microsoft.com/office/drawing/2014/main" id="{00BE874D-01EE-4498-AF5D-3623C8EA9935}"/>
              </a:ext>
            </a:extLst>
          </p:cNvPr>
          <p:cNvPicPr>
            <a:picLocks noChangeAspect="1"/>
          </p:cNvPicPr>
          <p:nvPr/>
        </p:nvPicPr>
        <p:blipFill>
          <a:blip r:embed="rId4"/>
          <a:stretch>
            <a:fillRect/>
          </a:stretch>
        </p:blipFill>
        <p:spPr>
          <a:xfrm>
            <a:off x="6011524" y="5237174"/>
            <a:ext cx="553238" cy="378531"/>
          </a:xfrm>
          <a:prstGeom prst="rect">
            <a:avLst/>
          </a:prstGeom>
        </p:spPr>
      </p:pic>
      <p:pic>
        <p:nvPicPr>
          <p:cNvPr id="11" name="图片 10">
            <a:extLst>
              <a:ext uri="{FF2B5EF4-FFF2-40B4-BE49-F238E27FC236}">
                <a16:creationId xmlns:a16="http://schemas.microsoft.com/office/drawing/2014/main" id="{19B5FADE-8A64-41EB-9F21-321C11306B23}"/>
              </a:ext>
            </a:extLst>
          </p:cNvPr>
          <p:cNvPicPr>
            <a:picLocks noChangeAspect="1"/>
          </p:cNvPicPr>
          <p:nvPr/>
        </p:nvPicPr>
        <p:blipFill>
          <a:blip r:embed="rId5"/>
          <a:stretch>
            <a:fillRect/>
          </a:stretch>
        </p:blipFill>
        <p:spPr>
          <a:xfrm>
            <a:off x="789562" y="296353"/>
            <a:ext cx="6355397" cy="6336922"/>
          </a:xfrm>
          <a:prstGeom prst="rect">
            <a:avLst/>
          </a:prstGeom>
        </p:spPr>
      </p:pic>
    </p:spTree>
    <p:extLst>
      <p:ext uri="{BB962C8B-B14F-4D97-AF65-F5344CB8AC3E}">
        <p14:creationId xmlns:p14="http://schemas.microsoft.com/office/powerpoint/2010/main" val="23186012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292" y="7315"/>
            <a:ext cx="10515600" cy="1325563"/>
          </a:xfrm>
        </p:spPr>
        <p:txBody>
          <a:bodyPr/>
          <a:lstStyle/>
          <a:p>
            <a:r>
              <a:rPr lang="zh-CN" altLang="en-US" dirty="0"/>
              <a:t>回顾</a:t>
            </a:r>
            <a:r>
              <a:rPr lang="en-US" altLang="zh-CN" dirty="0"/>
              <a:t>:</a:t>
            </a:r>
            <a:r>
              <a:rPr lang="zh-CN" altLang="en-US" dirty="0"/>
              <a:t>原始字符串</a:t>
            </a:r>
          </a:p>
        </p:txBody>
      </p:sp>
      <p:sp>
        <p:nvSpPr>
          <p:cNvPr id="5" name="内容占位符 2"/>
          <p:cNvSpPr txBox="1">
            <a:spLocks/>
          </p:cNvSpPr>
          <p:nvPr/>
        </p:nvSpPr>
        <p:spPr>
          <a:xfrm>
            <a:off x="176855" y="2185854"/>
            <a:ext cx="11587480" cy="88675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400" dirty="0"/>
              <a:t>字符串界定符前面加字母r或</a:t>
            </a:r>
            <a:r>
              <a:rPr lang="en-US" altLang="zh-CN" sz="2400" dirty="0"/>
              <a:t>R</a:t>
            </a:r>
            <a:r>
              <a:rPr lang="zh-CN" altLang="en-US" sz="2400" dirty="0"/>
              <a:t>表示原始字符串，表示字符串</a:t>
            </a:r>
            <a:r>
              <a:rPr lang="zh-CN" altLang="en-US" sz="2400" dirty="0">
                <a:cs typeface="Courier New" panose="02070309020205020404" pitchFamily="49" charset="0"/>
              </a:rPr>
              <a:t>里面的</a:t>
            </a:r>
            <a:r>
              <a:rPr lang="en-US" altLang="zh-CN" sz="2400" dirty="0">
                <a:cs typeface="Courier New" panose="02070309020205020404" pitchFamily="49" charset="0"/>
              </a:rPr>
              <a:t>\</a:t>
            </a:r>
            <a:r>
              <a:rPr lang="zh-CN" altLang="en-US" sz="2400" dirty="0">
                <a:cs typeface="Courier New" panose="02070309020205020404" pitchFamily="49" charset="0"/>
              </a:rPr>
              <a:t>都不起作用了，即</a:t>
            </a:r>
            <a:r>
              <a:rPr lang="zh-CN" altLang="en-US" sz="2400" dirty="0"/>
              <a:t>其中的特殊字符不进行转义，但字符串的最后一个字符不能是</a:t>
            </a:r>
            <a:r>
              <a:rPr lang="en-US" altLang="zh-CN" sz="2400" dirty="0"/>
              <a:t>\</a:t>
            </a:r>
            <a:r>
              <a:rPr lang="zh-CN" altLang="en-US" sz="2400" dirty="0"/>
              <a:t>。</a:t>
            </a:r>
            <a:endParaRPr lang="en-US" altLang="zh-CN" sz="2400" dirty="0"/>
          </a:p>
        </p:txBody>
      </p:sp>
      <p:sp>
        <p:nvSpPr>
          <p:cNvPr id="9" name="矩形 8"/>
          <p:cNvSpPr/>
          <p:nvPr/>
        </p:nvSpPr>
        <p:spPr>
          <a:xfrm>
            <a:off x="652595" y="5702054"/>
            <a:ext cx="5025146" cy="923330"/>
          </a:xfrm>
          <a:prstGeom prst="rect">
            <a:avLst/>
          </a:prstGeom>
          <a:solidFill>
            <a:schemeClr val="accent4">
              <a:lumMod val="20000"/>
              <a:lumOff val="80000"/>
            </a:schemeClr>
          </a:solidFill>
          <a:ln>
            <a:solidFill>
              <a:schemeClr val="tx1"/>
            </a:solidFill>
          </a:ln>
        </p:spPr>
        <p:txBody>
          <a:bodyPr wrap="square">
            <a:spAutoFit/>
          </a:bodyPr>
          <a:lstStyle/>
          <a:p>
            <a:r>
              <a:rPr lang="en-US" altLang="zh-CN" dirty="0"/>
              <a:t>a=</a:t>
            </a:r>
            <a:r>
              <a:rPr lang="en-US" altLang="zh-CN" dirty="0" err="1"/>
              <a:t>r"C</a:t>
            </a:r>
            <a:r>
              <a:rPr lang="en-US" altLang="zh-CN" dirty="0"/>
              <a:t>:\Users\</a:t>
            </a:r>
            <a:r>
              <a:rPr lang="en-US" altLang="zh-CN" dirty="0" err="1"/>
              <a:t>xiaochunxiao</a:t>
            </a:r>
            <a:r>
              <a:rPr lang="en-US" altLang="zh-CN" dirty="0"/>
              <a:t>\Desktop"</a:t>
            </a:r>
          </a:p>
          <a:p>
            <a:r>
              <a:rPr lang="zh-CN" altLang="en-US" dirty="0"/>
              <a:t>print(a)</a:t>
            </a:r>
          </a:p>
          <a:p>
            <a:r>
              <a:rPr lang="zh-CN" altLang="en-US" dirty="0"/>
              <a:t>print(repr(a))</a:t>
            </a:r>
          </a:p>
        </p:txBody>
      </p:sp>
      <p:pic>
        <p:nvPicPr>
          <p:cNvPr id="3" name="图片 2">
            <a:extLst>
              <a:ext uri="{FF2B5EF4-FFF2-40B4-BE49-F238E27FC236}">
                <a16:creationId xmlns:a16="http://schemas.microsoft.com/office/drawing/2014/main" id="{A4A30ABF-E25D-2E47-BF1D-7B7E4AE9B31A}"/>
              </a:ext>
            </a:extLst>
          </p:cNvPr>
          <p:cNvPicPr>
            <a:picLocks noChangeAspect="1"/>
          </p:cNvPicPr>
          <p:nvPr/>
        </p:nvPicPr>
        <p:blipFill>
          <a:blip r:embed="rId4"/>
          <a:stretch>
            <a:fillRect/>
          </a:stretch>
        </p:blipFill>
        <p:spPr>
          <a:xfrm>
            <a:off x="5691200" y="2851830"/>
            <a:ext cx="6005403" cy="667267"/>
          </a:xfrm>
          <a:prstGeom prst="rect">
            <a:avLst/>
          </a:prstGeom>
        </p:spPr>
      </p:pic>
      <p:pic>
        <p:nvPicPr>
          <p:cNvPr id="4" name="图片 3">
            <a:extLst>
              <a:ext uri="{FF2B5EF4-FFF2-40B4-BE49-F238E27FC236}">
                <a16:creationId xmlns:a16="http://schemas.microsoft.com/office/drawing/2014/main" id="{3BF2D6FC-C321-6042-BA17-C1435753D261}"/>
              </a:ext>
            </a:extLst>
          </p:cNvPr>
          <p:cNvPicPr>
            <a:picLocks noChangeAspect="1"/>
          </p:cNvPicPr>
          <p:nvPr/>
        </p:nvPicPr>
        <p:blipFill>
          <a:blip r:embed="rId5"/>
          <a:stretch>
            <a:fillRect/>
          </a:stretch>
        </p:blipFill>
        <p:spPr>
          <a:xfrm>
            <a:off x="308777" y="1155946"/>
            <a:ext cx="6515100" cy="800100"/>
          </a:xfrm>
          <a:prstGeom prst="rect">
            <a:avLst/>
          </a:prstGeom>
          <a:ln>
            <a:solidFill>
              <a:srgbClr val="FF0000"/>
            </a:solidFill>
          </a:ln>
        </p:spPr>
      </p:pic>
      <p:pic>
        <p:nvPicPr>
          <p:cNvPr id="8" name="图片 7">
            <a:extLst>
              <a:ext uri="{FF2B5EF4-FFF2-40B4-BE49-F238E27FC236}">
                <a16:creationId xmlns:a16="http://schemas.microsoft.com/office/drawing/2014/main" id="{612D0C79-9460-094A-B95C-5C3B54A2DA03}"/>
              </a:ext>
            </a:extLst>
          </p:cNvPr>
          <p:cNvPicPr>
            <a:picLocks noChangeAspect="1"/>
          </p:cNvPicPr>
          <p:nvPr/>
        </p:nvPicPr>
        <p:blipFill>
          <a:blip r:embed="rId6"/>
          <a:stretch>
            <a:fillRect/>
          </a:stretch>
        </p:blipFill>
        <p:spPr>
          <a:xfrm>
            <a:off x="7217735" y="1328042"/>
            <a:ext cx="4546600" cy="520700"/>
          </a:xfrm>
          <a:prstGeom prst="rect">
            <a:avLst/>
          </a:prstGeom>
          <a:ln>
            <a:solidFill>
              <a:srgbClr val="92D050"/>
            </a:solidFill>
          </a:ln>
        </p:spPr>
      </p:pic>
      <p:sp>
        <p:nvSpPr>
          <p:cNvPr id="10" name="右箭头 9">
            <a:extLst>
              <a:ext uri="{FF2B5EF4-FFF2-40B4-BE49-F238E27FC236}">
                <a16:creationId xmlns:a16="http://schemas.microsoft.com/office/drawing/2014/main" id="{A78A83B7-2494-9E4B-A49F-63F37A859E25}"/>
              </a:ext>
            </a:extLst>
          </p:cNvPr>
          <p:cNvSpPr/>
          <p:nvPr/>
        </p:nvSpPr>
        <p:spPr>
          <a:xfrm>
            <a:off x="6807200" y="1453711"/>
            <a:ext cx="395705" cy="16951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12" name="图片 11">
            <a:extLst>
              <a:ext uri="{FF2B5EF4-FFF2-40B4-BE49-F238E27FC236}">
                <a16:creationId xmlns:a16="http://schemas.microsoft.com/office/drawing/2014/main" id="{819C0507-D8B2-4F40-9173-D981A5F49F58}"/>
              </a:ext>
            </a:extLst>
          </p:cNvPr>
          <p:cNvPicPr>
            <a:picLocks noChangeAspect="1"/>
          </p:cNvPicPr>
          <p:nvPr/>
        </p:nvPicPr>
        <p:blipFill>
          <a:blip r:embed="rId7"/>
          <a:stretch>
            <a:fillRect/>
          </a:stretch>
        </p:blipFill>
        <p:spPr>
          <a:xfrm>
            <a:off x="770467" y="2937933"/>
            <a:ext cx="4454891" cy="1286661"/>
          </a:xfrm>
          <a:prstGeom prst="rect">
            <a:avLst/>
          </a:prstGeom>
        </p:spPr>
      </p:pic>
      <p:sp>
        <p:nvSpPr>
          <p:cNvPr id="13" name="矩形 12">
            <a:extLst>
              <a:ext uri="{FF2B5EF4-FFF2-40B4-BE49-F238E27FC236}">
                <a16:creationId xmlns:a16="http://schemas.microsoft.com/office/drawing/2014/main" id="{8D7A267E-51C7-AC48-A92E-37BAA538E534}"/>
              </a:ext>
            </a:extLst>
          </p:cNvPr>
          <p:cNvSpPr/>
          <p:nvPr/>
        </p:nvSpPr>
        <p:spPr>
          <a:xfrm>
            <a:off x="1490136" y="2968662"/>
            <a:ext cx="101600" cy="30276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矩形 13">
            <a:extLst>
              <a:ext uri="{FF2B5EF4-FFF2-40B4-BE49-F238E27FC236}">
                <a16:creationId xmlns:a16="http://schemas.microsoft.com/office/drawing/2014/main" id="{DE8EB1E0-66C2-2E46-8CA5-E859C1E3A19D}"/>
              </a:ext>
            </a:extLst>
          </p:cNvPr>
          <p:cNvSpPr/>
          <p:nvPr/>
        </p:nvSpPr>
        <p:spPr>
          <a:xfrm>
            <a:off x="10397065" y="2867140"/>
            <a:ext cx="118535" cy="30276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26" name="组合 25">
            <a:extLst>
              <a:ext uri="{FF2B5EF4-FFF2-40B4-BE49-F238E27FC236}">
                <a16:creationId xmlns:a16="http://schemas.microsoft.com/office/drawing/2014/main" id="{F29517B7-46A3-294B-80AA-876DACEB6842}"/>
              </a:ext>
            </a:extLst>
          </p:cNvPr>
          <p:cNvGrpSpPr/>
          <p:nvPr/>
        </p:nvGrpSpPr>
        <p:grpSpPr>
          <a:xfrm>
            <a:off x="1639113" y="3240699"/>
            <a:ext cx="9646955" cy="1537843"/>
            <a:chOff x="1706845" y="3731765"/>
            <a:chExt cx="9646955" cy="1537843"/>
          </a:xfrm>
        </p:grpSpPr>
        <p:sp>
          <p:nvSpPr>
            <p:cNvPr id="6" name="文本框 5"/>
            <p:cNvSpPr txBox="1"/>
            <p:nvPr/>
          </p:nvSpPr>
          <p:spPr>
            <a:xfrm>
              <a:off x="5099265" y="4223168"/>
              <a:ext cx="6254535" cy="1046440"/>
            </a:xfrm>
            <a:prstGeom prst="rect">
              <a:avLst/>
            </a:prstGeom>
            <a:noFill/>
            <a:ln>
              <a:solidFill>
                <a:srgbClr val="FF0000"/>
              </a:solidFill>
            </a:ln>
          </p:spPr>
          <p:txBody>
            <a:bodyPr wrap="square" rtlCol="0">
              <a:spAutoFit/>
            </a:bodyPr>
            <a:lstStyle/>
            <a:p>
              <a:r>
                <a:rPr lang="zh-CN" altLang="en-US" sz="2000" dirty="0">
                  <a:solidFill>
                    <a:srgbClr val="0070C0"/>
                  </a:solidFill>
                </a:rPr>
                <a:t>交互式</a:t>
              </a:r>
              <a:r>
                <a:rPr lang="en-US" altLang="zh-CN" sz="2000" dirty="0">
                  <a:solidFill>
                    <a:srgbClr val="0070C0"/>
                  </a:solidFill>
                </a:rPr>
                <a:t>console</a:t>
              </a:r>
              <a:r>
                <a:rPr lang="zh-CN" altLang="en-US" dirty="0"/>
                <a:t>在计算表达式时：如果表达式</a:t>
              </a:r>
              <a:r>
                <a:rPr lang="en-US" altLang="zh-CN" dirty="0" err="1"/>
                <a:t>obj</a:t>
              </a:r>
              <a:r>
                <a:rPr lang="zh-CN" altLang="en-US" dirty="0"/>
                <a:t>的值</a:t>
              </a:r>
              <a:r>
                <a:rPr lang="zh-CN" altLang="en-US" sz="2000" dirty="0">
                  <a:solidFill>
                    <a:srgbClr val="0070C0"/>
                  </a:solidFill>
                </a:rPr>
                <a:t>不为</a:t>
              </a:r>
              <a:r>
                <a:rPr lang="en-US" altLang="zh-CN" sz="2000" dirty="0">
                  <a:solidFill>
                    <a:srgbClr val="0070C0"/>
                  </a:solidFill>
                </a:rPr>
                <a:t>None</a:t>
              </a:r>
              <a:r>
                <a:rPr lang="zh-CN" altLang="en-US" dirty="0"/>
                <a:t>时调用</a:t>
              </a:r>
              <a:r>
                <a:rPr lang="en-US" altLang="zh-CN" sz="2400" dirty="0">
                  <a:solidFill>
                    <a:srgbClr val="0070C0"/>
                  </a:solidFill>
                </a:rPr>
                <a:t>print(</a:t>
              </a:r>
              <a:r>
                <a:rPr lang="en-US" altLang="zh-CN" sz="2400" dirty="0" err="1">
                  <a:solidFill>
                    <a:srgbClr val="0070C0"/>
                  </a:solidFill>
                </a:rPr>
                <a:t>repr</a:t>
              </a:r>
              <a:r>
                <a:rPr lang="en-US" altLang="zh-CN" sz="2400" dirty="0">
                  <a:solidFill>
                    <a:srgbClr val="0070C0"/>
                  </a:solidFill>
                </a:rPr>
                <a:t>(</a:t>
              </a:r>
              <a:r>
                <a:rPr lang="en-US" altLang="zh-CN" sz="2400" dirty="0" err="1">
                  <a:solidFill>
                    <a:srgbClr val="0070C0"/>
                  </a:solidFill>
                </a:rPr>
                <a:t>obj</a:t>
              </a:r>
              <a:r>
                <a:rPr lang="en-US" altLang="zh-CN" sz="2400" dirty="0">
                  <a:solidFill>
                    <a:srgbClr val="0070C0"/>
                  </a:solidFill>
                </a:rPr>
                <a:t>)) </a:t>
              </a:r>
              <a:r>
                <a:rPr lang="zh-CN" altLang="en-US" dirty="0"/>
                <a:t>。对于字符串而言，输出结果为</a:t>
              </a:r>
              <a:r>
                <a:rPr lang="zh-CN" altLang="en-US" dirty="0">
                  <a:solidFill>
                    <a:srgbClr val="0070C0"/>
                  </a:solidFill>
                </a:rPr>
                <a:t>转义的字符串</a:t>
              </a:r>
              <a:endParaRPr lang="en-US" altLang="zh-CN" dirty="0">
                <a:solidFill>
                  <a:srgbClr val="0070C0"/>
                </a:solidFill>
              </a:endParaRPr>
            </a:p>
          </p:txBody>
        </p:sp>
        <p:cxnSp>
          <p:nvCxnSpPr>
            <p:cNvPr id="16" name="直线箭头连接符 15">
              <a:extLst>
                <a:ext uri="{FF2B5EF4-FFF2-40B4-BE49-F238E27FC236}">
                  <a16:creationId xmlns:a16="http://schemas.microsoft.com/office/drawing/2014/main" id="{601D0951-2264-EF45-9B63-843253BFF2EE}"/>
                </a:ext>
              </a:extLst>
            </p:cNvPr>
            <p:cNvCxnSpPr>
              <a:cxnSpLocks/>
            </p:cNvCxnSpPr>
            <p:nvPr/>
          </p:nvCxnSpPr>
          <p:spPr>
            <a:xfrm flipH="1" flipV="1">
              <a:off x="1706845" y="3731765"/>
              <a:ext cx="3392420" cy="119690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18" name="矩形 17">
            <a:extLst>
              <a:ext uri="{FF2B5EF4-FFF2-40B4-BE49-F238E27FC236}">
                <a16:creationId xmlns:a16="http://schemas.microsoft.com/office/drawing/2014/main" id="{C5625085-5D3C-7446-983E-6C264F6DA9E7}"/>
              </a:ext>
            </a:extLst>
          </p:cNvPr>
          <p:cNvSpPr/>
          <p:nvPr/>
        </p:nvSpPr>
        <p:spPr>
          <a:xfrm>
            <a:off x="308777" y="5151963"/>
            <a:ext cx="6096000" cy="424732"/>
          </a:xfrm>
          <a:prstGeom prst="rect">
            <a:avLst/>
          </a:prstGeom>
        </p:spPr>
        <p:txBody>
          <a:bodyPr vert="horz" lIns="91440" tIns="45720" rIns="91440" bIns="45720" rtlCol="0">
            <a:normAutofit/>
          </a:bodyPr>
          <a:lstStyle/>
          <a:p>
            <a:pPr marL="228600" indent="-228600">
              <a:lnSpc>
                <a:spcPct val="90000"/>
              </a:lnSpc>
              <a:spcBef>
                <a:spcPts val="1000"/>
              </a:spcBef>
              <a:buFont typeface="Arial" panose="020B0604020202020204" pitchFamily="34" charset="0"/>
              <a:buChar char="•"/>
            </a:pPr>
            <a:r>
              <a:rPr lang="en-US" altLang="zh-CN" sz="2400" dirty="0" err="1"/>
              <a:t>repr</a:t>
            </a:r>
            <a:r>
              <a:rPr lang="en-US" altLang="zh-CN" sz="2400" dirty="0"/>
              <a:t>(obj):  </a:t>
            </a:r>
            <a:r>
              <a:rPr lang="zh-CN" altLang="en-US" sz="2400" dirty="0"/>
              <a:t>内部表示字符串</a:t>
            </a:r>
            <a:endParaRPr lang="en-US" altLang="zh-CN" sz="2400" dirty="0"/>
          </a:p>
        </p:txBody>
      </p:sp>
      <p:grpSp>
        <p:nvGrpSpPr>
          <p:cNvPr id="27" name="组合 26">
            <a:extLst>
              <a:ext uri="{FF2B5EF4-FFF2-40B4-BE49-F238E27FC236}">
                <a16:creationId xmlns:a16="http://schemas.microsoft.com/office/drawing/2014/main" id="{3BD6F856-AAC7-374A-9738-EE3C80839A85}"/>
              </a:ext>
            </a:extLst>
          </p:cNvPr>
          <p:cNvGrpSpPr/>
          <p:nvPr/>
        </p:nvGrpSpPr>
        <p:grpSpPr>
          <a:xfrm>
            <a:off x="1962895" y="3889758"/>
            <a:ext cx="9009244" cy="1348256"/>
            <a:chOff x="2032000" y="4498347"/>
            <a:chExt cx="9009244" cy="1348256"/>
          </a:xfrm>
        </p:grpSpPr>
        <p:sp>
          <p:nvSpPr>
            <p:cNvPr id="19" name="矩形 18">
              <a:extLst>
                <a:ext uri="{FF2B5EF4-FFF2-40B4-BE49-F238E27FC236}">
                  <a16:creationId xmlns:a16="http://schemas.microsoft.com/office/drawing/2014/main" id="{7A37606F-9D66-A545-B933-B52D0EB8F6F7}"/>
                </a:ext>
              </a:extLst>
            </p:cNvPr>
            <p:cNvSpPr/>
            <p:nvPr/>
          </p:nvSpPr>
          <p:spPr>
            <a:xfrm>
              <a:off x="5103400" y="5446493"/>
              <a:ext cx="5937844" cy="400110"/>
            </a:xfrm>
            <a:prstGeom prst="rect">
              <a:avLst/>
            </a:prstGeom>
            <a:ln>
              <a:solidFill>
                <a:srgbClr val="FF0000"/>
              </a:solidFill>
            </a:ln>
          </p:spPr>
          <p:txBody>
            <a:bodyPr wrap="none">
              <a:spAutoFit/>
            </a:bodyPr>
            <a:lstStyle/>
            <a:p>
              <a:r>
                <a:rPr lang="en-US" altLang="zh-CN" sz="2000" dirty="0">
                  <a:solidFill>
                    <a:srgbClr val="0070C0"/>
                  </a:solidFill>
                </a:rPr>
                <a:t>print(obj):</a:t>
              </a:r>
              <a:r>
                <a:rPr lang="en-US" altLang="zh-CN" dirty="0"/>
                <a:t> </a:t>
              </a:r>
              <a:r>
                <a:rPr lang="zh-CN" altLang="en-US" dirty="0"/>
                <a:t>用户友好的输出，对于字符串而言，一串字符</a:t>
              </a:r>
            </a:p>
          </p:txBody>
        </p:sp>
        <p:cxnSp>
          <p:nvCxnSpPr>
            <p:cNvPr id="20" name="直线箭头连接符 19">
              <a:extLst>
                <a:ext uri="{FF2B5EF4-FFF2-40B4-BE49-F238E27FC236}">
                  <a16:creationId xmlns:a16="http://schemas.microsoft.com/office/drawing/2014/main" id="{A089C7EF-5CC5-BC49-AF56-0EC2EFF9783B}"/>
                </a:ext>
              </a:extLst>
            </p:cNvPr>
            <p:cNvCxnSpPr>
              <a:cxnSpLocks/>
              <a:stCxn id="19" idx="1"/>
            </p:cNvCxnSpPr>
            <p:nvPr/>
          </p:nvCxnSpPr>
          <p:spPr>
            <a:xfrm flipH="1" flipV="1">
              <a:off x="2032000" y="4498347"/>
              <a:ext cx="3071400" cy="1148201"/>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pic>
        <p:nvPicPr>
          <p:cNvPr id="28" name="图片 27">
            <a:extLst>
              <a:ext uri="{FF2B5EF4-FFF2-40B4-BE49-F238E27FC236}">
                <a16:creationId xmlns:a16="http://schemas.microsoft.com/office/drawing/2014/main" id="{66A924A9-61A2-8D46-8BDD-725AD3D4C5C9}"/>
              </a:ext>
            </a:extLst>
          </p:cNvPr>
          <p:cNvPicPr>
            <a:picLocks noChangeAspect="1"/>
          </p:cNvPicPr>
          <p:nvPr/>
        </p:nvPicPr>
        <p:blipFill>
          <a:blip r:embed="rId8"/>
          <a:stretch>
            <a:fillRect/>
          </a:stretch>
        </p:blipFill>
        <p:spPr>
          <a:xfrm>
            <a:off x="6139500" y="5619859"/>
            <a:ext cx="4038600" cy="1206500"/>
          </a:xfrm>
          <a:prstGeom prst="rect">
            <a:avLst/>
          </a:prstGeom>
        </p:spPr>
      </p:pic>
    </p:spTree>
    <p:custDataLst>
      <p:tags r:id="rId1"/>
    </p:custDataLst>
    <p:extLst>
      <p:ext uri="{BB962C8B-B14F-4D97-AF65-F5344CB8AC3E}">
        <p14:creationId xmlns:p14="http://schemas.microsoft.com/office/powerpoint/2010/main" val="33398810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回顾</a:t>
            </a:r>
            <a:r>
              <a:rPr lang="en-US" altLang="zh-CN" dirty="0"/>
              <a:t>:</a:t>
            </a:r>
            <a:r>
              <a:rPr lang="zh-CN" altLang="en-US" dirty="0"/>
              <a:t>字符串相关内置函数</a:t>
            </a:r>
          </a:p>
        </p:txBody>
      </p:sp>
      <p:sp>
        <p:nvSpPr>
          <p:cNvPr id="3" name="内容占位符 2"/>
          <p:cNvSpPr>
            <a:spLocks noGrp="1"/>
          </p:cNvSpPr>
          <p:nvPr>
            <p:ph idx="1"/>
          </p:nvPr>
        </p:nvSpPr>
        <p:spPr/>
        <p:txBody>
          <a:bodyPr/>
          <a:lstStyle/>
          <a:p>
            <a:r>
              <a:rPr lang="zh-CN" altLang="en-US" dirty="0"/>
              <a:t>等待</a:t>
            </a:r>
          </a:p>
        </p:txBody>
      </p:sp>
      <p:graphicFrame>
        <p:nvGraphicFramePr>
          <p:cNvPr id="5" name="表格 4"/>
          <p:cNvGraphicFramePr>
            <a:graphicFrameLocks noGrp="1"/>
          </p:cNvGraphicFramePr>
          <p:nvPr/>
        </p:nvGraphicFramePr>
        <p:xfrm>
          <a:off x="1041400" y="1370514"/>
          <a:ext cx="10911840" cy="5387340"/>
        </p:xfrm>
        <a:graphic>
          <a:graphicData uri="http://schemas.openxmlformats.org/drawingml/2006/table">
            <a:tbl>
              <a:tblPr firstRow="1" bandRow="1">
                <a:tableStyleId>{5C22544A-7EE6-4342-B048-85BDC9FD1C3A}</a:tableStyleId>
              </a:tblPr>
              <a:tblGrid>
                <a:gridCol w="1565681">
                  <a:extLst>
                    <a:ext uri="{9D8B030D-6E8A-4147-A177-3AD203B41FA5}">
                      <a16:colId xmlns:a16="http://schemas.microsoft.com/office/drawing/2014/main" val="3749549573"/>
                    </a:ext>
                  </a:extLst>
                </a:gridCol>
                <a:gridCol w="3607990">
                  <a:extLst>
                    <a:ext uri="{9D8B030D-6E8A-4147-A177-3AD203B41FA5}">
                      <a16:colId xmlns:a16="http://schemas.microsoft.com/office/drawing/2014/main" val="2397864892"/>
                    </a:ext>
                  </a:extLst>
                </a:gridCol>
                <a:gridCol w="3102073">
                  <a:extLst>
                    <a:ext uri="{9D8B030D-6E8A-4147-A177-3AD203B41FA5}">
                      <a16:colId xmlns:a16="http://schemas.microsoft.com/office/drawing/2014/main" val="867554730"/>
                    </a:ext>
                  </a:extLst>
                </a:gridCol>
                <a:gridCol w="2636096">
                  <a:extLst>
                    <a:ext uri="{9D8B030D-6E8A-4147-A177-3AD203B41FA5}">
                      <a16:colId xmlns:a16="http://schemas.microsoft.com/office/drawing/2014/main" val="1655255468"/>
                    </a:ext>
                  </a:extLst>
                </a:gridCol>
              </a:tblGrid>
              <a:tr h="370840">
                <a:tc>
                  <a:txBody>
                    <a:bodyPr/>
                    <a:lstStyle/>
                    <a:p>
                      <a:r>
                        <a:rPr lang="zh-CN" altLang="en-US" dirty="0"/>
                        <a:t>函数</a:t>
                      </a:r>
                    </a:p>
                  </a:txBody>
                  <a:tcPr/>
                </a:tc>
                <a:tc>
                  <a:txBody>
                    <a:bodyPr/>
                    <a:lstStyle/>
                    <a:p>
                      <a:r>
                        <a:rPr lang="zh-CN" altLang="en-US" dirty="0"/>
                        <a:t>含义</a:t>
                      </a:r>
                    </a:p>
                  </a:txBody>
                  <a:tcPr/>
                </a:tc>
                <a:tc>
                  <a:txBody>
                    <a:bodyPr/>
                    <a:lstStyle/>
                    <a:p>
                      <a:r>
                        <a:rPr lang="zh-CN" altLang="en-US" dirty="0"/>
                        <a:t>实例</a:t>
                      </a:r>
                    </a:p>
                  </a:txBody>
                  <a:tcPr/>
                </a:tc>
                <a:tc>
                  <a:txBody>
                    <a:bodyPr/>
                    <a:lstStyle/>
                    <a:p>
                      <a:r>
                        <a:rPr lang="zh-CN" altLang="en-US" dirty="0"/>
                        <a:t>结果</a:t>
                      </a:r>
                    </a:p>
                  </a:txBody>
                  <a:tcPr/>
                </a:tc>
                <a:extLst>
                  <a:ext uri="{0D108BD9-81ED-4DB2-BD59-A6C34878D82A}">
                    <a16:rowId xmlns:a16="http://schemas.microsoft.com/office/drawing/2014/main" val="2077284615"/>
                  </a:ext>
                </a:extLst>
              </a:tr>
              <a:tr h="370840">
                <a:tc>
                  <a:txBody>
                    <a:bodyPr/>
                    <a:lstStyle>
                      <a:lvl1pPr>
                        <a:spcBef>
                          <a:spcPct val="20000"/>
                        </a:spcBef>
                        <a:buClr>
                          <a:schemeClr val="hlink"/>
                        </a:buClr>
                        <a:buSzPct val="90000"/>
                        <a:buFont typeface="Wingdings" panose="05000000000000000000" pitchFamily="2" charset="2"/>
                        <a:defRPr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a:spcBef>
                          <a:spcPct val="20000"/>
                        </a:spcBef>
                        <a:buFont typeface="Wingdings" panose="05000000000000000000" pitchFamily="2" charset="2"/>
                        <a:defRPr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a:spcBef>
                          <a:spcPct val="20000"/>
                        </a:spcBef>
                        <a:buClr>
                          <a:schemeClr val="accent2"/>
                        </a:buClr>
                        <a:buSzPct val="90000"/>
                        <a:buFont typeface="Wingdings" panose="05000000000000000000" pitchFamily="2" charset="2"/>
                        <a:defRPr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a:spcBef>
                          <a:spcPct val="20000"/>
                        </a:spcBef>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tabLst/>
                      </a:pPr>
                      <a:r>
                        <a:rPr lang="en-US" altLang="zh-CN" sz="1800" kern="1200" dirty="0">
                          <a:solidFill>
                            <a:schemeClr val="dk1"/>
                          </a:solidFill>
                          <a:effectLst/>
                          <a:latin typeface="+mn-lt"/>
                          <a:ea typeface="+mn-ea"/>
                          <a:cs typeface="+mn-cs"/>
                          <a:sym typeface="Times New Roman" panose="02020603050405020304" pitchFamily="18" charset="0"/>
                        </a:rPr>
                        <a:t>bin(x)</a:t>
                      </a:r>
                    </a:p>
                  </a:txBody>
                  <a:tcPr marL="90170" marR="90170" marT="46990" marB="46990" anchor="ctr" horzOverflow="overflow">
                    <a:solidFill>
                      <a:schemeClr val="accent4">
                        <a:lumMod val="20000"/>
                        <a:lumOff val="80000"/>
                      </a:schemeClr>
                    </a:solidFill>
                  </a:tcPr>
                </a:tc>
                <a:tc>
                  <a:txBody>
                    <a:bodyPr/>
                    <a:lstStyle>
                      <a:lvl1pPr>
                        <a:spcBef>
                          <a:spcPct val="20000"/>
                        </a:spcBef>
                        <a:buClr>
                          <a:schemeClr val="hlink"/>
                        </a:buClr>
                        <a:buSzPct val="90000"/>
                        <a:buFont typeface="Wingdings" panose="05000000000000000000" pitchFamily="2" charset="2"/>
                        <a:defRPr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a:spcBef>
                          <a:spcPct val="20000"/>
                        </a:spcBef>
                        <a:buFont typeface="Wingdings" panose="05000000000000000000" pitchFamily="2" charset="2"/>
                        <a:defRPr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a:spcBef>
                          <a:spcPct val="20000"/>
                        </a:spcBef>
                        <a:buClr>
                          <a:schemeClr val="accent2"/>
                        </a:buClr>
                        <a:buSzPct val="90000"/>
                        <a:buFont typeface="Wingdings" panose="05000000000000000000" pitchFamily="2" charset="2"/>
                        <a:defRPr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a:spcBef>
                          <a:spcPct val="20000"/>
                        </a:spcBef>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tabLst/>
                      </a:pPr>
                      <a:r>
                        <a:rPr lang="zh-CN" altLang="zh-CN" sz="1800" b="0" kern="1200" dirty="0">
                          <a:solidFill>
                            <a:schemeClr val="dk1"/>
                          </a:solidFill>
                          <a:effectLst/>
                          <a:latin typeface="+mn-lt"/>
                          <a:ea typeface="+mn-ea"/>
                          <a:cs typeface="+mn-cs"/>
                          <a:sym typeface="Times New Roman" panose="02020603050405020304" pitchFamily="18" charset="0"/>
                        </a:rPr>
                        <a:t>把数字x转换为二进制</a:t>
                      </a:r>
                      <a:r>
                        <a:rPr lang="zh-CN" altLang="en-US" sz="1800" b="0" kern="1200" dirty="0">
                          <a:solidFill>
                            <a:schemeClr val="dk1"/>
                          </a:solidFill>
                          <a:effectLst/>
                          <a:latin typeface="+mn-lt"/>
                          <a:ea typeface="+mn-ea"/>
                          <a:cs typeface="+mn-cs"/>
                          <a:sym typeface="Times New Roman" panose="02020603050405020304" pitchFamily="18" charset="0"/>
                        </a:rPr>
                        <a:t>字符</a:t>
                      </a:r>
                      <a:r>
                        <a:rPr lang="zh-CN" altLang="zh-CN" sz="1800" b="0" kern="1200" dirty="0">
                          <a:solidFill>
                            <a:schemeClr val="dk1"/>
                          </a:solidFill>
                          <a:effectLst/>
                          <a:latin typeface="+mn-lt"/>
                          <a:ea typeface="+mn-ea"/>
                          <a:cs typeface="+mn-cs"/>
                          <a:sym typeface="Times New Roman" panose="02020603050405020304" pitchFamily="18" charset="0"/>
                        </a:rPr>
                        <a:t>串</a:t>
                      </a:r>
                    </a:p>
                  </a:txBody>
                  <a:tcPr marL="90170" marR="90170" marT="46990" marB="46990" anchor="ctr" horzOverflow="overflow">
                    <a:solidFill>
                      <a:schemeClr val="accent4">
                        <a:lumMod val="20000"/>
                        <a:lumOff val="80000"/>
                      </a:schemeClr>
                    </a:solidFill>
                  </a:tcPr>
                </a:tc>
                <a:tc>
                  <a:txBody>
                    <a:bodyPr/>
                    <a:lstStyle/>
                    <a:p>
                      <a:r>
                        <a:rPr lang="en-US" altLang="zh-CN" sz="1800" kern="1200" dirty="0">
                          <a:solidFill>
                            <a:schemeClr val="dk1"/>
                          </a:solidFill>
                          <a:latin typeface="+mn-lt"/>
                          <a:ea typeface="+mn-ea"/>
                          <a:cs typeface="+mn-cs"/>
                        </a:rPr>
                        <a:t>bin(4)</a:t>
                      </a:r>
                      <a:endParaRPr lang="zh-CN" altLang="en-US" sz="1800" kern="1200" dirty="0">
                        <a:solidFill>
                          <a:schemeClr val="dk1"/>
                        </a:solidFill>
                        <a:latin typeface="+mn-lt"/>
                        <a:ea typeface="+mn-ea"/>
                        <a:cs typeface="+mn-cs"/>
                      </a:endParaRPr>
                    </a:p>
                  </a:txBody>
                  <a:tcPr>
                    <a:solidFill>
                      <a:schemeClr val="accent4">
                        <a:lumMod val="20000"/>
                        <a:lumOff val="80000"/>
                      </a:schemeClr>
                    </a:solidFill>
                  </a:tcPr>
                </a:tc>
                <a:tc>
                  <a:txBody>
                    <a:bodyPr/>
                    <a:lstStyle/>
                    <a:p>
                      <a:r>
                        <a:rPr lang="en-US" altLang="zh-CN" sz="1800" kern="1200" dirty="0">
                          <a:solidFill>
                            <a:schemeClr val="dk1"/>
                          </a:solidFill>
                          <a:latin typeface="+mn-lt"/>
                          <a:ea typeface="+mn-ea"/>
                          <a:cs typeface="+mn-cs"/>
                        </a:rPr>
                        <a:t>'0b100'</a:t>
                      </a:r>
                      <a:endParaRPr lang="zh-CN" altLang="en-US" sz="1800" kern="1200" dirty="0">
                        <a:solidFill>
                          <a:schemeClr val="dk1"/>
                        </a:solidFill>
                        <a:latin typeface="+mn-lt"/>
                        <a:ea typeface="+mn-ea"/>
                        <a:cs typeface="+mn-cs"/>
                      </a:endParaRPr>
                    </a:p>
                  </a:txBody>
                  <a:tcPr>
                    <a:solidFill>
                      <a:schemeClr val="accent4">
                        <a:lumMod val="20000"/>
                        <a:lumOff val="80000"/>
                      </a:schemeClr>
                    </a:solidFill>
                  </a:tcPr>
                </a:tc>
                <a:extLst>
                  <a:ext uri="{0D108BD9-81ED-4DB2-BD59-A6C34878D82A}">
                    <a16:rowId xmlns:a16="http://schemas.microsoft.com/office/drawing/2014/main" val="2427080988"/>
                  </a:ext>
                </a:extLst>
              </a:tr>
              <a:tr h="370840">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tabLst/>
                      </a:pPr>
                      <a:r>
                        <a:rPr lang="en-US" altLang="zh-CN" sz="1800" b="0" kern="1200" dirty="0" err="1">
                          <a:solidFill>
                            <a:schemeClr val="dk1"/>
                          </a:solidFill>
                          <a:effectLst/>
                          <a:latin typeface="+mn-lt"/>
                          <a:ea typeface="+mn-ea"/>
                          <a:cs typeface="+mn-cs"/>
                        </a:rPr>
                        <a:t>oct</a:t>
                      </a:r>
                      <a:r>
                        <a:rPr lang="x-none" altLang="zh-CN" sz="1800" b="0" kern="1200" dirty="0">
                          <a:solidFill>
                            <a:schemeClr val="dk1"/>
                          </a:solidFill>
                          <a:effectLst/>
                          <a:latin typeface="+mn-lt"/>
                          <a:ea typeface="+mn-ea"/>
                          <a:cs typeface="+mn-cs"/>
                        </a:rPr>
                        <a:t>(</a:t>
                      </a:r>
                      <a:r>
                        <a:rPr lang="en-US" altLang="zh-CN" sz="1800" b="0" kern="1200" dirty="0">
                          <a:solidFill>
                            <a:schemeClr val="dk1"/>
                          </a:solidFill>
                          <a:effectLst/>
                          <a:latin typeface="+mn-lt"/>
                          <a:ea typeface="+mn-ea"/>
                          <a:cs typeface="+mn-cs"/>
                        </a:rPr>
                        <a:t>x</a:t>
                      </a:r>
                      <a:r>
                        <a:rPr lang="x-none" altLang="zh-CN" sz="1800" b="0" kern="1200" dirty="0">
                          <a:solidFill>
                            <a:schemeClr val="dk1"/>
                          </a:solidFill>
                          <a:effectLst/>
                          <a:latin typeface="+mn-lt"/>
                          <a:ea typeface="+mn-ea"/>
                          <a:cs typeface="+mn-cs"/>
                        </a:rPr>
                        <a:t>)</a:t>
                      </a:r>
                      <a:endParaRPr lang="en-US" altLang="zh-CN" sz="1800" b="0" kern="1200" dirty="0">
                        <a:solidFill>
                          <a:schemeClr val="dk1"/>
                        </a:solidFill>
                        <a:latin typeface="+mn-lt"/>
                        <a:ea typeface="+mn-ea"/>
                        <a:cs typeface="+mn-cs"/>
                        <a:sym typeface="Times New Roman" panose="02020603050405020304" pitchFamily="18" charset="0"/>
                      </a:endParaRPr>
                    </a:p>
                  </a:txBody>
                  <a:tcPr marL="90170" marR="90170" marT="46990" marB="46990" anchor="ctr" horzOverflow="overflow">
                    <a:solidFill>
                      <a:schemeClr val="accent4">
                        <a:lumMod val="20000"/>
                        <a:lumOff val="80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tabLst/>
                        <a:defRPr/>
                      </a:pPr>
                      <a:r>
                        <a:rPr lang="zh-CN" altLang="zh-CN" sz="1800" kern="1200" dirty="0">
                          <a:solidFill>
                            <a:schemeClr val="dk1"/>
                          </a:solidFill>
                          <a:latin typeface="+mn-lt"/>
                          <a:ea typeface="+mn-ea"/>
                          <a:cs typeface="+mn-cs"/>
                          <a:sym typeface="Times New Roman" panose="02020603050405020304" pitchFamily="18" charset="0"/>
                        </a:rPr>
                        <a:t>把数字x转换为</a:t>
                      </a:r>
                      <a:r>
                        <a:rPr lang="zh-CN" altLang="en-US" sz="1800" kern="1200" dirty="0">
                          <a:solidFill>
                            <a:schemeClr val="dk1"/>
                          </a:solidFill>
                          <a:latin typeface="+mn-lt"/>
                          <a:ea typeface="+mn-ea"/>
                          <a:cs typeface="+mn-cs"/>
                          <a:sym typeface="Times New Roman" panose="02020603050405020304" pitchFamily="18" charset="0"/>
                        </a:rPr>
                        <a:t>八</a:t>
                      </a:r>
                      <a:r>
                        <a:rPr lang="zh-CN" altLang="zh-CN" sz="1800" kern="1200" dirty="0">
                          <a:solidFill>
                            <a:schemeClr val="dk1"/>
                          </a:solidFill>
                          <a:latin typeface="+mn-lt"/>
                          <a:ea typeface="+mn-ea"/>
                          <a:cs typeface="+mn-cs"/>
                          <a:sym typeface="Times New Roman" panose="02020603050405020304" pitchFamily="18" charset="0"/>
                        </a:rPr>
                        <a:t>进制</a:t>
                      </a:r>
                      <a:r>
                        <a:rPr lang="zh-CN" altLang="en-US" sz="1800" kern="1200" dirty="0">
                          <a:solidFill>
                            <a:schemeClr val="dk1"/>
                          </a:solidFill>
                          <a:latin typeface="+mn-lt"/>
                          <a:ea typeface="+mn-ea"/>
                          <a:cs typeface="+mn-cs"/>
                          <a:sym typeface="Times New Roman" panose="02020603050405020304" pitchFamily="18" charset="0"/>
                        </a:rPr>
                        <a:t>字符</a:t>
                      </a:r>
                      <a:r>
                        <a:rPr lang="zh-CN" altLang="zh-CN" sz="1800" kern="1200" dirty="0">
                          <a:solidFill>
                            <a:schemeClr val="dk1"/>
                          </a:solidFill>
                          <a:latin typeface="+mn-lt"/>
                          <a:ea typeface="+mn-ea"/>
                          <a:cs typeface="+mn-cs"/>
                          <a:sym typeface="Times New Roman" panose="02020603050405020304" pitchFamily="18" charset="0"/>
                        </a:rPr>
                        <a:t>串</a:t>
                      </a:r>
                    </a:p>
                  </a:txBody>
                  <a:tcPr marL="90170" marR="90170" marT="46990" marB="46990" anchor="ctr" horzOverflow="overflow">
                    <a:solidFill>
                      <a:schemeClr val="accent4">
                        <a:lumMod val="20000"/>
                        <a:lumOff val="80000"/>
                      </a:schemeClr>
                    </a:solidFill>
                  </a:tcPr>
                </a:tc>
                <a:tc>
                  <a:txBody>
                    <a:bodyPr/>
                    <a:lstStyle/>
                    <a:p>
                      <a:r>
                        <a:rPr lang="en-US" altLang="zh-CN" sz="1800" kern="1200" dirty="0" err="1">
                          <a:solidFill>
                            <a:schemeClr val="dk1"/>
                          </a:solidFill>
                          <a:latin typeface="+mn-lt"/>
                          <a:ea typeface="+mn-ea"/>
                          <a:cs typeface="+mn-cs"/>
                        </a:rPr>
                        <a:t>oct</a:t>
                      </a:r>
                      <a:r>
                        <a:rPr lang="en-US" altLang="zh-CN" sz="1800" kern="1200" dirty="0">
                          <a:solidFill>
                            <a:schemeClr val="dk1"/>
                          </a:solidFill>
                          <a:latin typeface="+mn-lt"/>
                          <a:ea typeface="+mn-ea"/>
                          <a:cs typeface="+mn-cs"/>
                        </a:rPr>
                        <a:t>(25)</a:t>
                      </a:r>
                      <a:endParaRPr lang="zh-CN" altLang="en-US" sz="1800" kern="1200" dirty="0">
                        <a:solidFill>
                          <a:schemeClr val="dk1"/>
                        </a:solidFill>
                        <a:latin typeface="+mn-lt"/>
                        <a:ea typeface="+mn-ea"/>
                        <a:cs typeface="+mn-cs"/>
                      </a:endParaRPr>
                    </a:p>
                  </a:txBody>
                  <a:tcPr>
                    <a:solidFill>
                      <a:schemeClr val="accent4">
                        <a:lumMod val="20000"/>
                        <a:lumOff val="80000"/>
                      </a:schemeClr>
                    </a:solidFill>
                  </a:tcPr>
                </a:tc>
                <a:tc>
                  <a:txBody>
                    <a:bodyPr/>
                    <a:lstStyle/>
                    <a:p>
                      <a:r>
                        <a:rPr lang="en-US" altLang="zh-CN" sz="1800" kern="1200" dirty="0">
                          <a:solidFill>
                            <a:schemeClr val="dk1"/>
                          </a:solidFill>
                          <a:latin typeface="+mn-lt"/>
                          <a:ea typeface="+mn-ea"/>
                          <a:cs typeface="+mn-cs"/>
                        </a:rPr>
                        <a:t>'0o31'</a:t>
                      </a:r>
                      <a:endParaRPr lang="zh-CN" altLang="en-US" sz="1800" kern="1200" dirty="0">
                        <a:solidFill>
                          <a:schemeClr val="dk1"/>
                        </a:solidFill>
                        <a:latin typeface="+mn-lt"/>
                        <a:ea typeface="+mn-ea"/>
                        <a:cs typeface="+mn-cs"/>
                      </a:endParaRPr>
                    </a:p>
                  </a:txBody>
                  <a:tcPr>
                    <a:solidFill>
                      <a:schemeClr val="accent4">
                        <a:lumMod val="20000"/>
                        <a:lumOff val="80000"/>
                      </a:schemeClr>
                    </a:solidFill>
                  </a:tcPr>
                </a:tc>
                <a:extLst>
                  <a:ext uri="{0D108BD9-81ED-4DB2-BD59-A6C34878D82A}">
                    <a16:rowId xmlns:a16="http://schemas.microsoft.com/office/drawing/2014/main" val="1737937891"/>
                  </a:ext>
                </a:extLst>
              </a:tr>
              <a:tr h="370840">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tabLst/>
                      </a:pPr>
                      <a:r>
                        <a:rPr lang="en-US" altLang="zh-CN" sz="1800" kern="1200" dirty="0">
                          <a:solidFill>
                            <a:schemeClr val="dk1"/>
                          </a:solidFill>
                          <a:latin typeface="+mn-lt"/>
                          <a:ea typeface="+mn-ea"/>
                          <a:cs typeface="+mn-cs"/>
                          <a:sym typeface="Times New Roman" panose="02020603050405020304" pitchFamily="18" charset="0"/>
                        </a:rPr>
                        <a:t>hex(x)</a:t>
                      </a:r>
                    </a:p>
                  </a:txBody>
                  <a:tcPr marL="90170" marR="90170" marT="46990" marB="46990" anchor="ctr" horzOverflow="overflow">
                    <a:solidFill>
                      <a:schemeClr val="accent4">
                        <a:lumMod val="20000"/>
                        <a:lumOff val="80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tabLst/>
                        <a:defRPr/>
                      </a:pPr>
                      <a:r>
                        <a:rPr lang="zh-CN" altLang="zh-CN" sz="1800" kern="1200" dirty="0">
                          <a:solidFill>
                            <a:schemeClr val="dk1"/>
                          </a:solidFill>
                          <a:latin typeface="+mn-lt"/>
                          <a:ea typeface="+mn-ea"/>
                          <a:cs typeface="+mn-cs"/>
                          <a:sym typeface="Times New Roman" panose="02020603050405020304" pitchFamily="18" charset="0"/>
                        </a:rPr>
                        <a:t>把数字x转换为</a:t>
                      </a:r>
                      <a:r>
                        <a:rPr lang="zh-CN" altLang="en-US" sz="1800" kern="1200" dirty="0">
                          <a:solidFill>
                            <a:schemeClr val="dk1"/>
                          </a:solidFill>
                          <a:latin typeface="+mn-lt"/>
                          <a:ea typeface="+mn-ea"/>
                          <a:cs typeface="+mn-cs"/>
                          <a:sym typeface="Times New Roman" panose="02020603050405020304" pitchFamily="18" charset="0"/>
                        </a:rPr>
                        <a:t>十六</a:t>
                      </a:r>
                      <a:r>
                        <a:rPr lang="zh-CN" altLang="zh-CN" sz="1800" kern="1200" dirty="0">
                          <a:solidFill>
                            <a:schemeClr val="dk1"/>
                          </a:solidFill>
                          <a:latin typeface="+mn-lt"/>
                          <a:ea typeface="+mn-ea"/>
                          <a:cs typeface="+mn-cs"/>
                          <a:sym typeface="Times New Roman" panose="02020603050405020304" pitchFamily="18" charset="0"/>
                        </a:rPr>
                        <a:t>进制</a:t>
                      </a:r>
                      <a:r>
                        <a:rPr lang="zh-CN" altLang="en-US" sz="1800" kern="1200" dirty="0">
                          <a:solidFill>
                            <a:schemeClr val="dk1"/>
                          </a:solidFill>
                          <a:latin typeface="+mn-lt"/>
                          <a:ea typeface="+mn-ea"/>
                          <a:cs typeface="+mn-cs"/>
                          <a:sym typeface="Times New Roman" panose="02020603050405020304" pitchFamily="18" charset="0"/>
                        </a:rPr>
                        <a:t>字符</a:t>
                      </a:r>
                      <a:r>
                        <a:rPr lang="zh-CN" altLang="zh-CN" sz="1800" kern="1200" dirty="0">
                          <a:solidFill>
                            <a:schemeClr val="dk1"/>
                          </a:solidFill>
                          <a:latin typeface="+mn-lt"/>
                          <a:ea typeface="+mn-ea"/>
                          <a:cs typeface="+mn-cs"/>
                          <a:sym typeface="Times New Roman" panose="02020603050405020304" pitchFamily="18" charset="0"/>
                        </a:rPr>
                        <a:t>串</a:t>
                      </a:r>
                    </a:p>
                  </a:txBody>
                  <a:tcPr marL="90170" marR="90170" marT="46990" marB="46990" anchor="ctr" horzOverflow="overflow">
                    <a:solidFill>
                      <a:schemeClr val="accent4">
                        <a:lumMod val="20000"/>
                        <a:lumOff val="80000"/>
                      </a:schemeClr>
                    </a:solidFill>
                  </a:tcPr>
                </a:tc>
                <a:tc>
                  <a:txBody>
                    <a:bodyPr/>
                    <a:lstStyle/>
                    <a:p>
                      <a:r>
                        <a:rPr lang="en-US" altLang="zh-CN" sz="1800" kern="1200" dirty="0">
                          <a:solidFill>
                            <a:schemeClr val="dk1"/>
                          </a:solidFill>
                          <a:latin typeface="+mn-lt"/>
                          <a:ea typeface="+mn-ea"/>
                          <a:cs typeface="+mn-cs"/>
                        </a:rPr>
                        <a:t>hex(75)</a:t>
                      </a:r>
                      <a:endParaRPr lang="zh-CN" altLang="en-US" sz="1800" kern="1200" dirty="0">
                        <a:solidFill>
                          <a:schemeClr val="dk1"/>
                        </a:solidFill>
                        <a:latin typeface="+mn-lt"/>
                        <a:ea typeface="+mn-ea"/>
                        <a:cs typeface="+mn-cs"/>
                      </a:endParaRPr>
                    </a:p>
                  </a:txBody>
                  <a:tcPr>
                    <a:solidFill>
                      <a:schemeClr val="accent4">
                        <a:lumMod val="20000"/>
                        <a:lumOff val="80000"/>
                      </a:schemeClr>
                    </a:solidFill>
                  </a:tcPr>
                </a:tc>
                <a:tc>
                  <a:txBody>
                    <a:bodyPr/>
                    <a:lstStyle/>
                    <a:p>
                      <a:r>
                        <a:rPr lang="en-US" altLang="zh-CN" sz="1800" kern="1200" dirty="0">
                          <a:solidFill>
                            <a:schemeClr val="dk1"/>
                          </a:solidFill>
                          <a:latin typeface="+mn-lt"/>
                          <a:ea typeface="+mn-ea"/>
                          <a:cs typeface="+mn-cs"/>
                        </a:rPr>
                        <a:t>'0x4b'</a:t>
                      </a:r>
                      <a:endParaRPr lang="zh-CN" altLang="en-US" sz="1800" kern="1200" dirty="0">
                        <a:solidFill>
                          <a:schemeClr val="dk1"/>
                        </a:solidFill>
                        <a:latin typeface="+mn-lt"/>
                        <a:ea typeface="+mn-ea"/>
                        <a:cs typeface="+mn-cs"/>
                      </a:endParaRPr>
                    </a:p>
                  </a:txBody>
                  <a:tcPr>
                    <a:solidFill>
                      <a:schemeClr val="accent4">
                        <a:lumMod val="20000"/>
                        <a:lumOff val="80000"/>
                      </a:schemeClr>
                    </a:solidFill>
                  </a:tcPr>
                </a:tc>
                <a:extLst>
                  <a:ext uri="{0D108BD9-81ED-4DB2-BD59-A6C34878D82A}">
                    <a16:rowId xmlns:a16="http://schemas.microsoft.com/office/drawing/2014/main" val="119270398"/>
                  </a:ext>
                </a:extLst>
              </a:tr>
              <a:tr h="370840">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tabLst/>
                      </a:pPr>
                      <a:r>
                        <a:rPr lang="en-US" altLang="zh-CN" sz="1800" kern="1200" dirty="0" err="1">
                          <a:solidFill>
                            <a:schemeClr val="dk1"/>
                          </a:solidFill>
                          <a:latin typeface="+mn-lt"/>
                          <a:ea typeface="+mn-ea"/>
                          <a:cs typeface="+mn-cs"/>
                          <a:sym typeface="Times New Roman" panose="02020603050405020304" pitchFamily="18" charset="0"/>
                        </a:rPr>
                        <a:t>str</a:t>
                      </a:r>
                      <a:r>
                        <a:rPr lang="en-US" altLang="zh-CN" sz="1800" kern="1200" dirty="0">
                          <a:solidFill>
                            <a:schemeClr val="dk1"/>
                          </a:solidFill>
                          <a:latin typeface="+mn-lt"/>
                          <a:ea typeface="+mn-ea"/>
                          <a:cs typeface="+mn-cs"/>
                          <a:sym typeface="Times New Roman" panose="02020603050405020304" pitchFamily="18" charset="0"/>
                        </a:rPr>
                        <a:t>(</a:t>
                      </a:r>
                      <a:r>
                        <a:rPr lang="en-US" altLang="zh-CN" sz="1800" kern="1200" dirty="0" err="1">
                          <a:solidFill>
                            <a:schemeClr val="dk1"/>
                          </a:solidFill>
                          <a:latin typeface="+mn-lt"/>
                          <a:ea typeface="+mn-ea"/>
                          <a:cs typeface="+mn-cs"/>
                          <a:sym typeface="Times New Roman" panose="02020603050405020304" pitchFamily="18" charset="0"/>
                        </a:rPr>
                        <a:t>obj</a:t>
                      </a:r>
                      <a:r>
                        <a:rPr lang="en-US" altLang="zh-CN" sz="1800" kern="1200" dirty="0">
                          <a:solidFill>
                            <a:schemeClr val="dk1"/>
                          </a:solidFill>
                          <a:latin typeface="+mn-lt"/>
                          <a:ea typeface="+mn-ea"/>
                          <a:cs typeface="+mn-cs"/>
                          <a:sym typeface="Times New Roman" panose="02020603050405020304" pitchFamily="18" charset="0"/>
                        </a:rPr>
                        <a:t>)</a:t>
                      </a:r>
                    </a:p>
                  </a:txBody>
                  <a:tcPr marL="90170" marR="90170" marT="46990" marB="46990" anchor="ctr" horzOverflow="overflow">
                    <a:solidFill>
                      <a:schemeClr val="accent4">
                        <a:lumMod val="20000"/>
                        <a:lumOff val="80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tabLst/>
                        <a:defRPr/>
                      </a:pPr>
                      <a:r>
                        <a:rPr lang="zh-CN" altLang="zh-CN" sz="1800" b="0" kern="1200" dirty="0">
                          <a:solidFill>
                            <a:schemeClr val="dk1"/>
                          </a:solidFill>
                          <a:effectLst/>
                          <a:latin typeface="+mn-lt"/>
                          <a:ea typeface="+mn-ea"/>
                          <a:cs typeface="+mn-cs"/>
                        </a:rPr>
                        <a:t>把对象</a:t>
                      </a:r>
                      <a:r>
                        <a:rPr lang="x-none" altLang="zh-CN" sz="1800" b="0" kern="1200" dirty="0">
                          <a:solidFill>
                            <a:schemeClr val="dk1"/>
                          </a:solidFill>
                          <a:effectLst/>
                          <a:latin typeface="+mn-lt"/>
                          <a:ea typeface="+mn-ea"/>
                          <a:cs typeface="+mn-cs"/>
                        </a:rPr>
                        <a:t>obj</a:t>
                      </a:r>
                      <a:r>
                        <a:rPr lang="zh-CN" altLang="zh-CN" sz="1800" b="0" kern="1200" dirty="0">
                          <a:solidFill>
                            <a:schemeClr val="dk1"/>
                          </a:solidFill>
                          <a:effectLst/>
                          <a:latin typeface="+mn-lt"/>
                          <a:ea typeface="+mn-ea"/>
                          <a:cs typeface="+mn-cs"/>
                        </a:rPr>
                        <a:t>转换为字符串</a:t>
                      </a:r>
                      <a:endParaRPr lang="zh-CN" altLang="zh-CN" sz="1800" b="0" kern="1200" dirty="0">
                        <a:solidFill>
                          <a:schemeClr val="dk1"/>
                        </a:solidFill>
                        <a:latin typeface="+mn-lt"/>
                        <a:ea typeface="+mn-ea"/>
                        <a:cs typeface="+mn-cs"/>
                        <a:sym typeface="Times New Roman" panose="02020603050405020304" pitchFamily="18" charset="0"/>
                      </a:endParaRPr>
                    </a:p>
                  </a:txBody>
                  <a:tcPr marL="90170" marR="90170" marT="46990" marB="46990" anchor="ctr" horzOverflow="overflow">
                    <a:solidFill>
                      <a:schemeClr val="accent4">
                        <a:lumMod val="20000"/>
                        <a:lumOff val="80000"/>
                      </a:schemeClr>
                    </a:solidFill>
                  </a:tcPr>
                </a:tc>
                <a:tc>
                  <a:txBody>
                    <a:bodyPr/>
                    <a:lstStyle/>
                    <a:p>
                      <a:r>
                        <a:rPr lang="en-US" altLang="zh-CN" sz="1800" kern="1200" dirty="0" err="1">
                          <a:solidFill>
                            <a:schemeClr val="dk1"/>
                          </a:solidFill>
                          <a:latin typeface="+mn-lt"/>
                          <a:ea typeface="+mn-ea"/>
                          <a:cs typeface="+mn-cs"/>
                        </a:rPr>
                        <a:t>str</a:t>
                      </a:r>
                      <a:r>
                        <a:rPr lang="en-US" altLang="zh-CN" sz="1800" kern="1200" dirty="0">
                          <a:solidFill>
                            <a:schemeClr val="dk1"/>
                          </a:solidFill>
                          <a:latin typeface="+mn-lt"/>
                          <a:ea typeface="+mn-ea"/>
                          <a:cs typeface="+mn-cs"/>
                        </a:rPr>
                        <a:t>(16), </a:t>
                      </a:r>
                      <a:r>
                        <a:rPr lang="en-US" altLang="zh-CN" sz="1800" kern="1200" dirty="0" err="1">
                          <a:solidFill>
                            <a:schemeClr val="dk1"/>
                          </a:solidFill>
                          <a:latin typeface="+mn-lt"/>
                          <a:ea typeface="+mn-ea"/>
                          <a:cs typeface="+mn-cs"/>
                        </a:rPr>
                        <a:t>str</a:t>
                      </a:r>
                      <a:r>
                        <a:rPr lang="en-US" altLang="zh-CN" sz="1800" kern="1200" dirty="0">
                          <a:solidFill>
                            <a:schemeClr val="dk1"/>
                          </a:solidFill>
                          <a:latin typeface="+mn-lt"/>
                          <a:ea typeface="+mn-ea"/>
                          <a:cs typeface="+mn-cs"/>
                        </a:rPr>
                        <a:t>(1/2)</a:t>
                      </a:r>
                      <a:endParaRPr lang="zh-CN" altLang="en-US" sz="1800" kern="1200" dirty="0">
                        <a:solidFill>
                          <a:schemeClr val="dk1"/>
                        </a:solidFill>
                        <a:latin typeface="+mn-lt"/>
                        <a:ea typeface="+mn-ea"/>
                        <a:cs typeface="+mn-cs"/>
                      </a:endParaRPr>
                    </a:p>
                  </a:txBody>
                  <a:tcPr>
                    <a:solidFill>
                      <a:schemeClr val="accent4">
                        <a:lumMod val="20000"/>
                        <a:lumOff val="80000"/>
                      </a:schemeClr>
                    </a:solidFill>
                  </a:tcPr>
                </a:tc>
                <a:tc>
                  <a:txBody>
                    <a:bodyPr/>
                    <a:lstStyle/>
                    <a:p>
                      <a:r>
                        <a:rPr lang="en-US" altLang="zh-CN" sz="1800" kern="1200" dirty="0">
                          <a:solidFill>
                            <a:schemeClr val="dk1"/>
                          </a:solidFill>
                          <a:latin typeface="+mn-lt"/>
                          <a:ea typeface="+mn-ea"/>
                          <a:cs typeface="+mn-cs"/>
                        </a:rPr>
                        <a:t>('16', '0.5')</a:t>
                      </a:r>
                    </a:p>
                  </a:txBody>
                  <a:tcPr>
                    <a:solidFill>
                      <a:schemeClr val="accent4">
                        <a:lumMod val="20000"/>
                        <a:lumOff val="80000"/>
                      </a:schemeClr>
                    </a:solidFill>
                  </a:tcPr>
                </a:tc>
                <a:extLst>
                  <a:ext uri="{0D108BD9-81ED-4DB2-BD59-A6C34878D82A}">
                    <a16:rowId xmlns:a16="http://schemas.microsoft.com/office/drawing/2014/main" val="2037061252"/>
                  </a:ext>
                </a:extLst>
              </a:tr>
              <a:tr h="370840">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tabLst/>
                      </a:pPr>
                      <a:r>
                        <a:rPr lang="en-US" altLang="zh-CN" sz="1800" kern="1200" dirty="0" err="1">
                          <a:solidFill>
                            <a:schemeClr val="dk1"/>
                          </a:solidFill>
                          <a:latin typeface="+mn-lt"/>
                          <a:ea typeface="+mn-ea"/>
                          <a:cs typeface="+mn-cs"/>
                          <a:sym typeface="Times New Roman" panose="02020603050405020304" pitchFamily="18" charset="0"/>
                        </a:rPr>
                        <a:t>int</a:t>
                      </a:r>
                      <a:r>
                        <a:rPr lang="en-US" altLang="zh-CN" sz="1800" kern="1200" dirty="0">
                          <a:solidFill>
                            <a:schemeClr val="dk1"/>
                          </a:solidFill>
                          <a:latin typeface="+mn-lt"/>
                          <a:ea typeface="+mn-ea"/>
                          <a:cs typeface="+mn-cs"/>
                          <a:sym typeface="Times New Roman" panose="02020603050405020304" pitchFamily="18" charset="0"/>
                        </a:rPr>
                        <a:t>(x[,d])</a:t>
                      </a:r>
                    </a:p>
                  </a:txBody>
                  <a:tcPr marL="90170" marR="90170" marT="46990" marB="46990" anchor="ctr" horzOverflow="overflow">
                    <a:solidFill>
                      <a:schemeClr val="accent2">
                        <a:lumMod val="40000"/>
                        <a:lumOff val="60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tabLst/>
                        <a:defRPr/>
                      </a:pPr>
                      <a:r>
                        <a:rPr lang="zh-CN" altLang="en-US" sz="1800" kern="1200" dirty="0">
                          <a:solidFill>
                            <a:schemeClr val="dk1"/>
                          </a:solidFill>
                          <a:latin typeface="+mn-lt"/>
                          <a:ea typeface="+mn-ea"/>
                          <a:cs typeface="+mn-cs"/>
                          <a:sym typeface="Times New Roman" panose="02020603050405020304" pitchFamily="18" charset="0"/>
                        </a:rPr>
                        <a:t>把数字</a:t>
                      </a:r>
                      <a:r>
                        <a:rPr lang="en-US" altLang="zh-CN" sz="1800" kern="1200" dirty="0">
                          <a:solidFill>
                            <a:schemeClr val="dk1"/>
                          </a:solidFill>
                          <a:latin typeface="+mn-lt"/>
                          <a:ea typeface="+mn-ea"/>
                          <a:cs typeface="+mn-cs"/>
                          <a:sym typeface="Times New Roman" panose="02020603050405020304" pitchFamily="18" charset="0"/>
                        </a:rPr>
                        <a:t>x</a:t>
                      </a:r>
                      <a:r>
                        <a:rPr lang="zh-CN" altLang="en-US" sz="1800" kern="1200" dirty="0">
                          <a:solidFill>
                            <a:schemeClr val="dk1"/>
                          </a:solidFill>
                          <a:latin typeface="+mn-lt"/>
                          <a:ea typeface="+mn-ea"/>
                          <a:cs typeface="+mn-cs"/>
                          <a:sym typeface="Times New Roman" panose="02020603050405020304" pitchFamily="18" charset="0"/>
                        </a:rPr>
                        <a:t>截取为整数，或将基数为</a:t>
                      </a:r>
                      <a:r>
                        <a:rPr lang="en-US" altLang="zh-CN" sz="1800" kern="1200" dirty="0">
                          <a:solidFill>
                            <a:schemeClr val="dk1"/>
                          </a:solidFill>
                          <a:latin typeface="+mn-lt"/>
                          <a:ea typeface="+mn-ea"/>
                          <a:cs typeface="+mn-cs"/>
                          <a:sym typeface="Times New Roman" panose="02020603050405020304" pitchFamily="18" charset="0"/>
                        </a:rPr>
                        <a:t>d</a:t>
                      </a:r>
                      <a:r>
                        <a:rPr lang="zh-CN" altLang="en-US" sz="1800" kern="1200" dirty="0">
                          <a:solidFill>
                            <a:schemeClr val="dk1"/>
                          </a:solidFill>
                          <a:latin typeface="+mn-lt"/>
                          <a:ea typeface="+mn-ea"/>
                          <a:cs typeface="+mn-cs"/>
                          <a:sym typeface="Times New Roman" panose="02020603050405020304" pitchFamily="18" charset="0"/>
                        </a:rPr>
                        <a:t>的</a:t>
                      </a:r>
                      <a:r>
                        <a:rPr lang="zh-CN" altLang="en-US" sz="2000" kern="1200" dirty="0">
                          <a:solidFill>
                            <a:srgbClr val="0070C0"/>
                          </a:solidFill>
                          <a:latin typeface="+mn-lt"/>
                          <a:ea typeface="+mn-ea"/>
                          <a:cs typeface="+mn-cs"/>
                          <a:sym typeface="Times New Roman" panose="02020603050405020304" pitchFamily="18" charset="0"/>
                        </a:rPr>
                        <a:t>数字型字符串</a:t>
                      </a:r>
                      <a:r>
                        <a:rPr lang="en-US" altLang="zh-CN" sz="2000" kern="1200" dirty="0">
                          <a:solidFill>
                            <a:srgbClr val="0070C0"/>
                          </a:solidFill>
                          <a:latin typeface="+mn-lt"/>
                          <a:ea typeface="+mn-ea"/>
                          <a:cs typeface="+mn-cs"/>
                          <a:sym typeface="Times New Roman" panose="02020603050405020304" pitchFamily="18" charset="0"/>
                        </a:rPr>
                        <a:t>x</a:t>
                      </a:r>
                      <a:r>
                        <a:rPr lang="zh-CN" altLang="en-US" sz="1800" kern="1200" dirty="0">
                          <a:solidFill>
                            <a:schemeClr val="dk1"/>
                          </a:solidFill>
                          <a:latin typeface="+mn-lt"/>
                          <a:ea typeface="+mn-ea"/>
                          <a:cs typeface="+mn-cs"/>
                          <a:sym typeface="Times New Roman" panose="02020603050405020304" pitchFamily="18" charset="0"/>
                        </a:rPr>
                        <a:t>转换为整数，如果</a:t>
                      </a:r>
                      <a:r>
                        <a:rPr lang="en-US" altLang="zh-CN" sz="1800" kern="1200" dirty="0">
                          <a:solidFill>
                            <a:schemeClr val="dk1"/>
                          </a:solidFill>
                          <a:latin typeface="+mn-lt"/>
                          <a:ea typeface="+mn-ea"/>
                          <a:cs typeface="+mn-cs"/>
                          <a:sym typeface="Times New Roman" panose="02020603050405020304" pitchFamily="18" charset="0"/>
                        </a:rPr>
                        <a:t>d</a:t>
                      </a:r>
                      <a:r>
                        <a:rPr lang="zh-CN" altLang="en-US" sz="1800" kern="1200" dirty="0">
                          <a:solidFill>
                            <a:schemeClr val="dk1"/>
                          </a:solidFill>
                          <a:latin typeface="+mn-lt"/>
                          <a:ea typeface="+mn-ea"/>
                          <a:cs typeface="+mn-cs"/>
                          <a:sym typeface="Times New Roman" panose="02020603050405020304" pitchFamily="18" charset="0"/>
                        </a:rPr>
                        <a:t>没有缺省为十进制</a:t>
                      </a:r>
                      <a:endParaRPr lang="zh-CN" altLang="zh-CN" sz="1800" kern="1200" dirty="0">
                        <a:solidFill>
                          <a:schemeClr val="dk1"/>
                        </a:solidFill>
                        <a:latin typeface="+mn-lt"/>
                        <a:ea typeface="+mn-ea"/>
                        <a:cs typeface="+mn-cs"/>
                        <a:sym typeface="Times New Roman" panose="02020603050405020304" pitchFamily="18" charset="0"/>
                      </a:endParaRPr>
                    </a:p>
                  </a:txBody>
                  <a:tcPr marL="90170" marR="90170" marT="46990" marB="46990" anchor="ctr" horzOverflow="overflow">
                    <a:solidFill>
                      <a:schemeClr val="accent2">
                        <a:lumMod val="40000"/>
                        <a:lumOff val="60000"/>
                      </a:schemeClr>
                    </a:solidFill>
                  </a:tcPr>
                </a:tc>
                <a:tc>
                  <a:txBody>
                    <a:bodyPr/>
                    <a:lstStyle/>
                    <a:p>
                      <a:r>
                        <a:rPr lang="en-US" altLang="zh-CN" sz="1800" kern="1200" dirty="0" err="1">
                          <a:solidFill>
                            <a:schemeClr val="dk1"/>
                          </a:solidFill>
                          <a:latin typeface="+mn-lt"/>
                          <a:ea typeface="+mn-ea"/>
                          <a:cs typeface="+mn-cs"/>
                        </a:rPr>
                        <a:t>int</a:t>
                      </a:r>
                      <a:r>
                        <a:rPr lang="en-US" altLang="zh-CN" sz="1800" kern="1200" dirty="0">
                          <a:solidFill>
                            <a:schemeClr val="dk1"/>
                          </a:solidFill>
                          <a:latin typeface="+mn-lt"/>
                          <a:ea typeface="+mn-ea"/>
                          <a:cs typeface="+mn-cs"/>
                        </a:rPr>
                        <a:t>(3.14),</a:t>
                      </a:r>
                      <a:r>
                        <a:rPr lang="en-US" altLang="zh-CN" sz="1800" kern="1200" baseline="0" dirty="0">
                          <a:solidFill>
                            <a:schemeClr val="dk1"/>
                          </a:solidFill>
                          <a:latin typeface="+mn-lt"/>
                          <a:ea typeface="+mn-ea"/>
                          <a:cs typeface="+mn-cs"/>
                        </a:rPr>
                        <a:t> </a:t>
                      </a:r>
                      <a:r>
                        <a:rPr lang="en-US" altLang="zh-CN" sz="1800" kern="1200" baseline="0" dirty="0" err="1">
                          <a:solidFill>
                            <a:schemeClr val="dk1"/>
                          </a:solidFill>
                          <a:latin typeface="+mn-lt"/>
                          <a:ea typeface="+mn-ea"/>
                          <a:cs typeface="+mn-cs"/>
                        </a:rPr>
                        <a:t>int</a:t>
                      </a:r>
                      <a:r>
                        <a:rPr lang="en-US" altLang="zh-CN" sz="1800" kern="1200" baseline="0" dirty="0">
                          <a:solidFill>
                            <a:schemeClr val="dk1"/>
                          </a:solidFill>
                          <a:latin typeface="+mn-lt"/>
                          <a:ea typeface="+mn-ea"/>
                          <a:cs typeface="+mn-cs"/>
                        </a:rPr>
                        <a:t>('314')</a:t>
                      </a:r>
                    </a:p>
                    <a:p>
                      <a:r>
                        <a:rPr lang="en-US" altLang="zh-CN" sz="1800" kern="1200" baseline="0" dirty="0" err="1">
                          <a:solidFill>
                            <a:schemeClr val="dk1"/>
                          </a:solidFill>
                          <a:latin typeface="+mn-lt"/>
                          <a:ea typeface="+mn-ea"/>
                          <a:cs typeface="+mn-cs"/>
                        </a:rPr>
                        <a:t>int</a:t>
                      </a:r>
                      <a:r>
                        <a:rPr lang="en-US" altLang="zh-CN" sz="1800" kern="1200" baseline="0" dirty="0">
                          <a:solidFill>
                            <a:schemeClr val="dk1"/>
                          </a:solidFill>
                          <a:latin typeface="+mn-lt"/>
                          <a:ea typeface="+mn-ea"/>
                          <a:cs typeface="+mn-cs"/>
                        </a:rPr>
                        <a:t>('ff',16)</a:t>
                      </a:r>
                      <a:endParaRPr lang="zh-CN" altLang="en-US" sz="1800" kern="1200" dirty="0">
                        <a:solidFill>
                          <a:schemeClr val="dk1"/>
                        </a:solidFill>
                        <a:latin typeface="+mn-lt"/>
                        <a:ea typeface="+mn-ea"/>
                        <a:cs typeface="+mn-cs"/>
                      </a:endParaRPr>
                    </a:p>
                  </a:txBody>
                  <a:tcPr>
                    <a:solidFill>
                      <a:schemeClr val="accent2">
                        <a:lumMod val="40000"/>
                        <a:lumOff val="60000"/>
                      </a:schemeClr>
                    </a:solidFill>
                  </a:tcPr>
                </a:tc>
                <a:tc>
                  <a:txBody>
                    <a:bodyPr/>
                    <a:lstStyle/>
                    <a:p>
                      <a:r>
                        <a:rPr lang="en-US" altLang="zh-CN" sz="1800" kern="1200" dirty="0">
                          <a:solidFill>
                            <a:schemeClr val="dk1"/>
                          </a:solidFill>
                          <a:latin typeface="+mn-lt"/>
                          <a:ea typeface="+mn-ea"/>
                          <a:cs typeface="+mn-cs"/>
                        </a:rPr>
                        <a:t>(3,314)</a:t>
                      </a:r>
                    </a:p>
                    <a:p>
                      <a:r>
                        <a:rPr lang="en-US" altLang="zh-CN" sz="1800" kern="1200" dirty="0">
                          <a:solidFill>
                            <a:schemeClr val="dk1"/>
                          </a:solidFill>
                          <a:latin typeface="+mn-lt"/>
                          <a:ea typeface="+mn-ea"/>
                          <a:cs typeface="+mn-cs"/>
                        </a:rPr>
                        <a:t>255</a:t>
                      </a:r>
                    </a:p>
                  </a:txBody>
                  <a:tcPr>
                    <a:solidFill>
                      <a:schemeClr val="accent2">
                        <a:lumMod val="40000"/>
                        <a:lumOff val="60000"/>
                      </a:schemeClr>
                    </a:solidFill>
                  </a:tcPr>
                </a:tc>
                <a:extLst>
                  <a:ext uri="{0D108BD9-81ED-4DB2-BD59-A6C34878D82A}">
                    <a16:rowId xmlns:a16="http://schemas.microsoft.com/office/drawing/2014/main" val="1318201409"/>
                  </a:ext>
                </a:extLst>
              </a:tr>
              <a:tr h="370840">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tabLst/>
                      </a:pPr>
                      <a:r>
                        <a:rPr lang="en-US" altLang="zh-CN" sz="1800" kern="1200" dirty="0">
                          <a:solidFill>
                            <a:schemeClr val="dk1"/>
                          </a:solidFill>
                          <a:latin typeface="+mn-lt"/>
                          <a:ea typeface="+mn-ea"/>
                          <a:cs typeface="+mn-cs"/>
                          <a:sym typeface="Times New Roman" panose="02020603050405020304" pitchFamily="18" charset="0"/>
                        </a:rPr>
                        <a:t>float(x)</a:t>
                      </a:r>
                    </a:p>
                  </a:txBody>
                  <a:tcPr marL="90170" marR="90170" marT="46990" marB="46990" anchor="ctr" horzOverflow="overflow">
                    <a:solidFill>
                      <a:schemeClr val="accent2">
                        <a:lumMod val="40000"/>
                        <a:lumOff val="60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tabLst/>
                        <a:defRPr/>
                      </a:pPr>
                      <a:r>
                        <a:rPr lang="zh-CN" altLang="en-US" sz="1800" kern="1200" dirty="0">
                          <a:solidFill>
                            <a:schemeClr val="dk1"/>
                          </a:solidFill>
                          <a:latin typeface="+mn-lt"/>
                          <a:ea typeface="+mn-ea"/>
                          <a:cs typeface="+mn-cs"/>
                          <a:sym typeface="Times New Roman" panose="02020603050405020304" pitchFamily="18" charset="0"/>
                        </a:rPr>
                        <a:t>将对象</a:t>
                      </a:r>
                      <a:r>
                        <a:rPr lang="en-US" altLang="zh-CN" sz="1800" kern="1200" dirty="0">
                          <a:solidFill>
                            <a:schemeClr val="dk1"/>
                          </a:solidFill>
                          <a:latin typeface="+mn-lt"/>
                          <a:ea typeface="+mn-ea"/>
                          <a:cs typeface="+mn-cs"/>
                          <a:sym typeface="Times New Roman" panose="02020603050405020304" pitchFamily="18" charset="0"/>
                        </a:rPr>
                        <a:t>(</a:t>
                      </a:r>
                      <a:r>
                        <a:rPr lang="zh-CN" altLang="en-US" sz="1800" kern="1200" dirty="0">
                          <a:solidFill>
                            <a:schemeClr val="dk1"/>
                          </a:solidFill>
                          <a:latin typeface="+mn-lt"/>
                          <a:ea typeface="+mn-ea"/>
                          <a:cs typeface="+mn-cs"/>
                          <a:sym typeface="Times New Roman" panose="02020603050405020304" pitchFamily="18" charset="0"/>
                        </a:rPr>
                        <a:t>数字或字符串</a:t>
                      </a:r>
                      <a:r>
                        <a:rPr lang="en-US" altLang="zh-CN" sz="1800" kern="1200" dirty="0">
                          <a:solidFill>
                            <a:schemeClr val="dk1"/>
                          </a:solidFill>
                          <a:latin typeface="+mn-lt"/>
                          <a:ea typeface="+mn-ea"/>
                          <a:cs typeface="+mn-cs"/>
                          <a:sym typeface="Times New Roman" panose="02020603050405020304" pitchFamily="18" charset="0"/>
                        </a:rPr>
                        <a:t>)x</a:t>
                      </a:r>
                      <a:r>
                        <a:rPr lang="zh-CN" altLang="en-US" sz="1800" kern="1200" dirty="0">
                          <a:solidFill>
                            <a:schemeClr val="dk1"/>
                          </a:solidFill>
                          <a:latin typeface="+mn-lt"/>
                          <a:ea typeface="+mn-ea"/>
                          <a:cs typeface="+mn-cs"/>
                          <a:sym typeface="Times New Roman" panose="02020603050405020304" pitchFamily="18" charset="0"/>
                        </a:rPr>
                        <a:t>转换为浮点数</a:t>
                      </a:r>
                      <a:endParaRPr lang="zh-CN" altLang="zh-CN" sz="1800" kern="1200" dirty="0">
                        <a:solidFill>
                          <a:schemeClr val="dk1"/>
                        </a:solidFill>
                        <a:latin typeface="+mn-lt"/>
                        <a:ea typeface="+mn-ea"/>
                        <a:cs typeface="+mn-cs"/>
                        <a:sym typeface="Times New Roman" panose="02020603050405020304" pitchFamily="18" charset="0"/>
                      </a:endParaRPr>
                    </a:p>
                  </a:txBody>
                  <a:tcPr marL="90170" marR="90170" marT="46990" marB="46990" anchor="ctr" horzOverflow="overflow">
                    <a:solidFill>
                      <a:schemeClr val="accent2">
                        <a:lumMod val="40000"/>
                        <a:lumOff val="60000"/>
                      </a:schemeClr>
                    </a:solidFill>
                  </a:tcPr>
                </a:tc>
                <a:tc>
                  <a:txBody>
                    <a:bodyPr/>
                    <a:lstStyle/>
                    <a:p>
                      <a:r>
                        <a:rPr lang="en-US" altLang="zh-CN" sz="1800" kern="1200" dirty="0">
                          <a:solidFill>
                            <a:schemeClr val="dk1"/>
                          </a:solidFill>
                          <a:latin typeface="+mn-lt"/>
                          <a:ea typeface="+mn-ea"/>
                          <a:cs typeface="+mn-cs"/>
                        </a:rPr>
                        <a:t>float(3),float('3.14')</a:t>
                      </a:r>
                    </a:p>
                    <a:p>
                      <a:r>
                        <a:rPr lang="en-US" altLang="zh-CN" sz="1800" kern="1200" dirty="0">
                          <a:solidFill>
                            <a:schemeClr val="dk1"/>
                          </a:solidFill>
                          <a:latin typeface="+mn-lt"/>
                          <a:ea typeface="+mn-ea"/>
                          <a:cs typeface="+mn-cs"/>
                        </a:rPr>
                        <a:t>float('12e-2')</a:t>
                      </a:r>
                      <a:endParaRPr lang="zh-CN" altLang="en-US" sz="1800" kern="1200" dirty="0">
                        <a:solidFill>
                          <a:schemeClr val="dk1"/>
                        </a:solidFill>
                        <a:latin typeface="+mn-lt"/>
                        <a:ea typeface="+mn-ea"/>
                        <a:cs typeface="+mn-cs"/>
                      </a:endParaRPr>
                    </a:p>
                  </a:txBody>
                  <a:tcPr>
                    <a:solidFill>
                      <a:schemeClr val="accent2">
                        <a:lumMod val="40000"/>
                        <a:lumOff val="60000"/>
                      </a:schemeClr>
                    </a:solidFill>
                  </a:tcPr>
                </a:tc>
                <a:tc>
                  <a:txBody>
                    <a:bodyPr/>
                    <a:lstStyle/>
                    <a:p>
                      <a:r>
                        <a:rPr lang="en-US" altLang="zh-CN" sz="1800" kern="1200" dirty="0">
                          <a:solidFill>
                            <a:schemeClr val="dk1"/>
                          </a:solidFill>
                          <a:latin typeface="+mn-lt"/>
                          <a:ea typeface="+mn-ea"/>
                          <a:cs typeface="+mn-cs"/>
                        </a:rPr>
                        <a:t>(3.0,3.14)</a:t>
                      </a:r>
                    </a:p>
                    <a:p>
                      <a:r>
                        <a:rPr lang="en-US" altLang="zh-CN" sz="1800" kern="1200" dirty="0">
                          <a:solidFill>
                            <a:schemeClr val="dk1"/>
                          </a:solidFill>
                          <a:latin typeface="+mn-lt"/>
                          <a:ea typeface="+mn-ea"/>
                          <a:cs typeface="+mn-cs"/>
                        </a:rPr>
                        <a:t>0.12</a:t>
                      </a:r>
                    </a:p>
                  </a:txBody>
                  <a:tcPr>
                    <a:solidFill>
                      <a:schemeClr val="accent2">
                        <a:lumMod val="40000"/>
                        <a:lumOff val="60000"/>
                      </a:schemeClr>
                    </a:solidFill>
                  </a:tcPr>
                </a:tc>
                <a:extLst>
                  <a:ext uri="{0D108BD9-81ED-4DB2-BD59-A6C34878D82A}">
                    <a16:rowId xmlns:a16="http://schemas.microsoft.com/office/drawing/2014/main" val="1595888275"/>
                  </a:ext>
                </a:extLst>
              </a:tr>
              <a:tr h="370840">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tabLst/>
                      </a:pPr>
                      <a:r>
                        <a:rPr lang="en-US" altLang="zh-CN" sz="1800" kern="1200" dirty="0" err="1">
                          <a:solidFill>
                            <a:schemeClr val="dk1"/>
                          </a:solidFill>
                          <a:latin typeface="+mn-lt"/>
                          <a:ea typeface="+mn-ea"/>
                          <a:cs typeface="+mn-cs"/>
                          <a:sym typeface="Times New Roman" panose="02020603050405020304" pitchFamily="18" charset="0"/>
                        </a:rPr>
                        <a:t>len</a:t>
                      </a:r>
                      <a:r>
                        <a:rPr lang="en-US" altLang="zh-CN" sz="1800" kern="1200" dirty="0">
                          <a:solidFill>
                            <a:schemeClr val="dk1"/>
                          </a:solidFill>
                          <a:latin typeface="+mn-lt"/>
                          <a:ea typeface="+mn-ea"/>
                          <a:cs typeface="+mn-cs"/>
                          <a:sym typeface="Times New Roman" panose="02020603050405020304" pitchFamily="18" charset="0"/>
                        </a:rPr>
                        <a:t>(</a:t>
                      </a:r>
                      <a:r>
                        <a:rPr lang="en-US" altLang="zh-CN" sz="1800" kern="1200" dirty="0" err="1">
                          <a:solidFill>
                            <a:schemeClr val="dk1"/>
                          </a:solidFill>
                          <a:latin typeface="+mn-lt"/>
                          <a:ea typeface="+mn-ea"/>
                          <a:cs typeface="+mn-cs"/>
                          <a:sym typeface="Times New Roman" panose="02020603050405020304" pitchFamily="18" charset="0"/>
                        </a:rPr>
                        <a:t>obj</a:t>
                      </a:r>
                      <a:r>
                        <a:rPr lang="en-US" altLang="zh-CN" sz="1800" kern="1200" dirty="0">
                          <a:solidFill>
                            <a:schemeClr val="dk1"/>
                          </a:solidFill>
                          <a:latin typeface="+mn-lt"/>
                          <a:ea typeface="+mn-ea"/>
                          <a:cs typeface="+mn-cs"/>
                          <a:sym typeface="Times New Roman" panose="02020603050405020304" pitchFamily="18" charset="0"/>
                        </a:rPr>
                        <a:t>)</a:t>
                      </a:r>
                    </a:p>
                  </a:txBody>
                  <a:tcPr marL="90170" marR="90170" marT="46990" marB="46990" anchor="ctr" horzOverflow="overflow"/>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tabLst/>
                        <a:defRPr/>
                      </a:pPr>
                      <a:r>
                        <a:rPr lang="zh-CN" altLang="en-US" sz="1800" kern="1200" dirty="0">
                          <a:solidFill>
                            <a:schemeClr val="dk1"/>
                          </a:solidFill>
                          <a:latin typeface="+mn-lt"/>
                          <a:ea typeface="+mn-ea"/>
                          <a:cs typeface="+mn-cs"/>
                          <a:sym typeface="Times New Roman" panose="02020603050405020304" pitchFamily="18" charset="0"/>
                        </a:rPr>
                        <a:t>返回序列类对象</a:t>
                      </a:r>
                      <a:r>
                        <a:rPr lang="en-US" altLang="zh-CN" sz="1800" kern="1200" dirty="0" err="1">
                          <a:solidFill>
                            <a:schemeClr val="dk1"/>
                          </a:solidFill>
                          <a:latin typeface="+mn-lt"/>
                          <a:ea typeface="+mn-ea"/>
                          <a:cs typeface="+mn-cs"/>
                          <a:sym typeface="Times New Roman" panose="02020603050405020304" pitchFamily="18" charset="0"/>
                        </a:rPr>
                        <a:t>obj</a:t>
                      </a:r>
                      <a:r>
                        <a:rPr lang="zh-CN" altLang="en-US" sz="1800" kern="1200" dirty="0">
                          <a:solidFill>
                            <a:schemeClr val="dk1"/>
                          </a:solidFill>
                          <a:latin typeface="+mn-lt"/>
                          <a:ea typeface="+mn-ea"/>
                          <a:cs typeface="+mn-cs"/>
                          <a:sym typeface="Times New Roman" panose="02020603050405020304" pitchFamily="18" charset="0"/>
                        </a:rPr>
                        <a:t>包含的元素个数</a:t>
                      </a:r>
                      <a:endParaRPr lang="zh-CN" altLang="zh-CN" sz="1800" kern="1200" dirty="0">
                        <a:solidFill>
                          <a:schemeClr val="dk1"/>
                        </a:solidFill>
                        <a:latin typeface="+mn-lt"/>
                        <a:ea typeface="+mn-ea"/>
                        <a:cs typeface="+mn-cs"/>
                        <a:sym typeface="Times New Roman" panose="02020603050405020304" pitchFamily="18" charset="0"/>
                      </a:endParaRPr>
                    </a:p>
                  </a:txBody>
                  <a:tcPr marL="90170" marR="90170" marT="46990" marB="46990" anchor="ctr" horzOverflow="overflow"/>
                </a:tc>
                <a:tc>
                  <a:txBody>
                    <a:bodyPr/>
                    <a:lstStyle/>
                    <a:p>
                      <a:r>
                        <a:rPr lang="en-US" altLang="zh-CN" sz="1800" kern="1200" dirty="0" err="1">
                          <a:solidFill>
                            <a:schemeClr val="dk1"/>
                          </a:solidFill>
                          <a:latin typeface="+mn-lt"/>
                          <a:ea typeface="+mn-ea"/>
                          <a:cs typeface="+mn-cs"/>
                        </a:rPr>
                        <a:t>len</a:t>
                      </a:r>
                      <a:r>
                        <a:rPr lang="en-US" altLang="zh-CN" sz="1800" kern="1200" dirty="0">
                          <a:solidFill>
                            <a:schemeClr val="dk1"/>
                          </a:solidFill>
                          <a:latin typeface="+mn-lt"/>
                          <a:ea typeface="+mn-ea"/>
                          <a:cs typeface="+mn-cs"/>
                        </a:rPr>
                        <a:t>('Hello</a:t>
                      </a:r>
                      <a:r>
                        <a:rPr lang="en-US" altLang="zh-CN" sz="1800" kern="1200" baseline="0" dirty="0">
                          <a:solidFill>
                            <a:schemeClr val="dk1"/>
                          </a:solidFill>
                          <a:latin typeface="+mn-lt"/>
                          <a:ea typeface="+mn-ea"/>
                          <a:cs typeface="+mn-cs"/>
                        </a:rPr>
                        <a:t> World'),</a:t>
                      </a:r>
                      <a:r>
                        <a:rPr lang="en-US" altLang="zh-CN" sz="1800" kern="1200" baseline="0" dirty="0" err="1">
                          <a:solidFill>
                            <a:schemeClr val="dk1"/>
                          </a:solidFill>
                          <a:latin typeface="+mn-lt"/>
                          <a:ea typeface="+mn-ea"/>
                          <a:cs typeface="+mn-cs"/>
                        </a:rPr>
                        <a:t>len</a:t>
                      </a:r>
                      <a:r>
                        <a:rPr lang="en-US" altLang="zh-CN" sz="1800" kern="1200" baseline="0" dirty="0">
                          <a:solidFill>
                            <a:schemeClr val="dk1"/>
                          </a:solidFill>
                          <a:latin typeface="+mn-lt"/>
                          <a:ea typeface="+mn-ea"/>
                          <a:cs typeface="+mn-cs"/>
                        </a:rPr>
                        <a:t>('')</a:t>
                      </a:r>
                      <a:endParaRPr lang="zh-CN" altLang="en-US" sz="1800" kern="1200" dirty="0">
                        <a:solidFill>
                          <a:schemeClr val="dk1"/>
                        </a:solidFill>
                        <a:latin typeface="+mn-lt"/>
                        <a:ea typeface="+mn-ea"/>
                        <a:cs typeface="+mn-cs"/>
                      </a:endParaRPr>
                    </a:p>
                  </a:txBody>
                  <a:tcPr/>
                </a:tc>
                <a:tc>
                  <a:txBody>
                    <a:bodyPr/>
                    <a:lstStyle/>
                    <a:p>
                      <a:r>
                        <a:rPr lang="en-US" altLang="zh-CN" sz="1800" kern="1200" dirty="0">
                          <a:solidFill>
                            <a:schemeClr val="dk1"/>
                          </a:solidFill>
                          <a:latin typeface="+mn-lt"/>
                          <a:ea typeface="+mn-ea"/>
                          <a:cs typeface="+mn-cs"/>
                        </a:rPr>
                        <a:t>(11, 0)</a:t>
                      </a:r>
                    </a:p>
                  </a:txBody>
                  <a:tcPr/>
                </a:tc>
                <a:extLst>
                  <a:ext uri="{0D108BD9-81ED-4DB2-BD59-A6C34878D82A}">
                    <a16:rowId xmlns:a16="http://schemas.microsoft.com/office/drawing/2014/main" val="179802437"/>
                  </a:ext>
                </a:extLst>
              </a:tr>
              <a:tr h="370840">
                <a:tc>
                  <a:txBody>
                    <a:bodyPr/>
                    <a:lstStyle/>
                    <a:p>
                      <a:pPr fontAlgn="t">
                        <a:spcBef>
                          <a:spcPts val="300"/>
                        </a:spcBef>
                        <a:spcAft>
                          <a:spcPts val="0"/>
                        </a:spcAft>
                      </a:pPr>
                      <a:r>
                        <a:rPr lang="x-none" sz="1800" kern="1200" dirty="0">
                          <a:solidFill>
                            <a:srgbClr val="0070C0"/>
                          </a:solidFill>
                          <a:latin typeface="+mn-lt"/>
                          <a:ea typeface="+mn-ea"/>
                          <a:cs typeface="+mn-cs"/>
                        </a:rPr>
                        <a:t>ord(s)</a:t>
                      </a:r>
                    </a:p>
                  </a:txBody>
                  <a:tcPr marL="50800" marR="50800" marT="50800" marB="50800"/>
                </a:tc>
                <a:tc>
                  <a:txBody>
                    <a:bodyPr/>
                    <a:lstStyle/>
                    <a:p>
                      <a:pPr fontAlgn="t">
                        <a:spcBef>
                          <a:spcPts val="300"/>
                        </a:spcBef>
                        <a:spcAft>
                          <a:spcPts val="0"/>
                        </a:spcAft>
                      </a:pPr>
                      <a:r>
                        <a:rPr lang="zh-CN" sz="1800" kern="1200" dirty="0">
                          <a:solidFill>
                            <a:srgbClr val="0070C0"/>
                          </a:solidFill>
                          <a:latin typeface="+mn-lt"/>
                          <a:ea typeface="+mn-ea"/>
                          <a:cs typeface="+mn-cs"/>
                        </a:rPr>
                        <a:t>返回</a:t>
                      </a:r>
                      <a:r>
                        <a:rPr lang="zh-CN" altLang="en-US" sz="1800" kern="1200" dirty="0">
                          <a:solidFill>
                            <a:srgbClr val="0070C0"/>
                          </a:solidFill>
                          <a:latin typeface="+mn-lt"/>
                          <a:ea typeface="+mn-ea"/>
                          <a:cs typeface="+mn-cs"/>
                        </a:rPr>
                        <a:t>长度为</a:t>
                      </a:r>
                      <a:r>
                        <a:rPr lang="en-US" altLang="zh-CN" sz="1800" kern="1200" dirty="0">
                          <a:solidFill>
                            <a:srgbClr val="0070C0"/>
                          </a:solidFill>
                          <a:latin typeface="+mn-lt"/>
                          <a:ea typeface="+mn-ea"/>
                          <a:cs typeface="+mn-cs"/>
                        </a:rPr>
                        <a:t>1</a:t>
                      </a:r>
                      <a:r>
                        <a:rPr lang="zh-CN" altLang="en-US" sz="1800" kern="1200" dirty="0">
                          <a:solidFill>
                            <a:srgbClr val="0070C0"/>
                          </a:solidFill>
                          <a:latin typeface="+mn-lt"/>
                          <a:ea typeface="+mn-ea"/>
                          <a:cs typeface="+mn-cs"/>
                        </a:rPr>
                        <a:t>的字符串</a:t>
                      </a:r>
                      <a:r>
                        <a:rPr lang="en-US" altLang="zh-CN" sz="1800" kern="1200" dirty="0">
                          <a:solidFill>
                            <a:srgbClr val="0070C0"/>
                          </a:solidFill>
                          <a:latin typeface="+mn-lt"/>
                          <a:ea typeface="+mn-ea"/>
                          <a:cs typeface="+mn-cs"/>
                        </a:rPr>
                        <a:t>s</a:t>
                      </a:r>
                      <a:r>
                        <a:rPr lang="zh-CN" altLang="en-US" sz="1800" kern="1200" dirty="0">
                          <a:solidFill>
                            <a:srgbClr val="0070C0"/>
                          </a:solidFill>
                          <a:latin typeface="+mn-lt"/>
                          <a:ea typeface="+mn-ea"/>
                          <a:cs typeface="+mn-cs"/>
                        </a:rPr>
                        <a:t>中的</a:t>
                      </a:r>
                      <a:r>
                        <a:rPr lang="zh-CN" sz="1800" kern="1200" dirty="0">
                          <a:solidFill>
                            <a:srgbClr val="0070C0"/>
                          </a:solidFill>
                          <a:latin typeface="+mn-lt"/>
                          <a:ea typeface="+mn-ea"/>
                          <a:cs typeface="+mn-cs"/>
                        </a:rPr>
                        <a:t>字符</a:t>
                      </a:r>
                      <a:r>
                        <a:rPr lang="zh-CN" altLang="en-US" sz="1800" kern="1200" dirty="0">
                          <a:solidFill>
                            <a:srgbClr val="0070C0"/>
                          </a:solidFill>
                          <a:latin typeface="+mn-lt"/>
                          <a:ea typeface="+mn-ea"/>
                          <a:cs typeface="+mn-cs"/>
                        </a:rPr>
                        <a:t>对应的</a:t>
                      </a:r>
                      <a:r>
                        <a:rPr lang="en-US" altLang="zh-CN" sz="1800" kern="1200" dirty="0">
                          <a:solidFill>
                            <a:srgbClr val="0070C0"/>
                          </a:solidFill>
                          <a:latin typeface="+mn-lt"/>
                          <a:ea typeface="+mn-ea"/>
                          <a:cs typeface="+mn-cs"/>
                        </a:rPr>
                        <a:t>Unicode</a:t>
                      </a:r>
                      <a:r>
                        <a:rPr lang="zh-CN" sz="1800" kern="1200" dirty="0">
                          <a:solidFill>
                            <a:srgbClr val="0070C0"/>
                          </a:solidFill>
                          <a:latin typeface="+mn-lt"/>
                          <a:ea typeface="+mn-ea"/>
                          <a:cs typeface="+mn-cs"/>
                        </a:rPr>
                        <a:t>码</a:t>
                      </a:r>
                      <a:r>
                        <a:rPr lang="zh-CN" altLang="en-US" sz="1800" kern="1200" dirty="0">
                          <a:solidFill>
                            <a:srgbClr val="0070C0"/>
                          </a:solidFill>
                          <a:latin typeface="+mn-lt"/>
                          <a:ea typeface="+mn-ea"/>
                          <a:cs typeface="+mn-cs"/>
                        </a:rPr>
                        <a:t>（</a:t>
                      </a:r>
                      <a:r>
                        <a:rPr lang="en-US" altLang="zh-CN" sz="1800" kern="1200" dirty="0">
                          <a:solidFill>
                            <a:srgbClr val="0070C0"/>
                          </a:solidFill>
                          <a:latin typeface="+mn-lt"/>
                          <a:ea typeface="+mn-ea"/>
                          <a:cs typeface="+mn-cs"/>
                        </a:rPr>
                        <a:t>ASCII</a:t>
                      </a:r>
                      <a:r>
                        <a:rPr lang="zh-CN" altLang="en-US" sz="1800" kern="1200" dirty="0">
                          <a:solidFill>
                            <a:srgbClr val="0070C0"/>
                          </a:solidFill>
                          <a:latin typeface="+mn-lt"/>
                          <a:ea typeface="+mn-ea"/>
                          <a:cs typeface="+mn-cs"/>
                        </a:rPr>
                        <a:t>码是其子集）</a:t>
                      </a:r>
                      <a:endParaRPr lang="zh-CN" sz="1800" kern="1200" dirty="0">
                        <a:solidFill>
                          <a:srgbClr val="0070C0"/>
                        </a:solidFill>
                        <a:latin typeface="+mn-lt"/>
                        <a:ea typeface="+mn-ea"/>
                        <a:cs typeface="+mn-cs"/>
                      </a:endParaRPr>
                    </a:p>
                  </a:txBody>
                  <a:tcPr marL="50800" marR="50800" marT="50800" marB="50800"/>
                </a:tc>
                <a:tc>
                  <a:txBody>
                    <a:bodyPr/>
                    <a:lstStyle/>
                    <a:p>
                      <a:r>
                        <a:rPr lang="en-US" altLang="zh-CN" sz="1800" kern="1200" dirty="0" err="1">
                          <a:solidFill>
                            <a:srgbClr val="0070C0"/>
                          </a:solidFill>
                          <a:latin typeface="+mn-lt"/>
                          <a:ea typeface="+mn-ea"/>
                          <a:cs typeface="+mn-cs"/>
                        </a:rPr>
                        <a:t>ord</a:t>
                      </a:r>
                      <a:r>
                        <a:rPr lang="en-US" altLang="zh-CN" sz="1800" kern="1200" dirty="0">
                          <a:solidFill>
                            <a:srgbClr val="0070C0"/>
                          </a:solidFill>
                          <a:latin typeface="+mn-lt"/>
                          <a:ea typeface="+mn-ea"/>
                          <a:cs typeface="+mn-cs"/>
                        </a:rPr>
                        <a:t>('a'),</a:t>
                      </a:r>
                      <a:r>
                        <a:rPr lang="en-US" altLang="zh-CN" sz="1800" kern="1200" dirty="0" err="1">
                          <a:solidFill>
                            <a:srgbClr val="0070C0"/>
                          </a:solidFill>
                          <a:latin typeface="+mn-lt"/>
                          <a:ea typeface="+mn-ea"/>
                          <a:cs typeface="+mn-cs"/>
                        </a:rPr>
                        <a:t>ord</a:t>
                      </a:r>
                      <a:r>
                        <a:rPr lang="en-US" altLang="zh-CN" sz="1800" kern="1200" dirty="0">
                          <a:solidFill>
                            <a:srgbClr val="0070C0"/>
                          </a:solidFill>
                          <a:latin typeface="+mn-lt"/>
                          <a:ea typeface="+mn-ea"/>
                          <a:cs typeface="+mn-cs"/>
                        </a:rPr>
                        <a:t>('A'),</a:t>
                      </a:r>
                      <a:r>
                        <a:rPr lang="en-US" altLang="zh-CN" sz="1800" kern="1200" dirty="0" err="1">
                          <a:solidFill>
                            <a:srgbClr val="0070C0"/>
                          </a:solidFill>
                          <a:latin typeface="+mn-lt"/>
                          <a:ea typeface="+mn-ea"/>
                          <a:cs typeface="+mn-cs"/>
                        </a:rPr>
                        <a:t>ord</a:t>
                      </a:r>
                      <a:r>
                        <a:rPr lang="en-US" altLang="zh-CN" sz="1800" kern="1200" dirty="0">
                          <a:solidFill>
                            <a:srgbClr val="0070C0"/>
                          </a:solidFill>
                          <a:latin typeface="+mn-lt"/>
                          <a:ea typeface="+mn-ea"/>
                          <a:cs typeface="+mn-cs"/>
                        </a:rPr>
                        <a:t>('</a:t>
                      </a:r>
                      <a:r>
                        <a:rPr lang="zh-CN" altLang="en-US" sz="1800" kern="1200" dirty="0">
                          <a:solidFill>
                            <a:srgbClr val="0070C0"/>
                          </a:solidFill>
                          <a:latin typeface="+mn-lt"/>
                          <a:ea typeface="+mn-ea"/>
                          <a:cs typeface="+mn-cs"/>
                        </a:rPr>
                        <a:t>你</a:t>
                      </a:r>
                      <a:r>
                        <a:rPr lang="en-US" altLang="zh-CN" sz="1800" kern="1200" dirty="0">
                          <a:solidFill>
                            <a:srgbClr val="0070C0"/>
                          </a:solidFill>
                          <a:latin typeface="+mn-lt"/>
                          <a:ea typeface="+mn-ea"/>
                          <a:cs typeface="+mn-cs"/>
                        </a:rPr>
                        <a:t>')</a:t>
                      </a:r>
                    </a:p>
                    <a:p>
                      <a:r>
                        <a:rPr lang="en-US" altLang="zh-CN" sz="1800" kern="1200" dirty="0" err="1">
                          <a:solidFill>
                            <a:srgbClr val="0070C0"/>
                          </a:solidFill>
                          <a:latin typeface="+mn-lt"/>
                          <a:ea typeface="+mn-ea"/>
                          <a:cs typeface="+mn-cs"/>
                        </a:rPr>
                        <a:t>ord</a:t>
                      </a:r>
                      <a:r>
                        <a:rPr lang="en-US" altLang="zh-CN" sz="1800" kern="1200" dirty="0">
                          <a:solidFill>
                            <a:srgbClr val="0070C0"/>
                          </a:solidFill>
                          <a:latin typeface="+mn-lt"/>
                          <a:ea typeface="+mn-ea"/>
                          <a:cs typeface="+mn-cs"/>
                        </a:rPr>
                        <a:t>('0'), </a:t>
                      </a:r>
                      <a:r>
                        <a:rPr lang="en-US" altLang="zh-CN" sz="1800" kern="1200" dirty="0" err="1">
                          <a:solidFill>
                            <a:srgbClr val="0070C0"/>
                          </a:solidFill>
                          <a:latin typeface="+mn-lt"/>
                          <a:ea typeface="+mn-ea"/>
                          <a:cs typeface="+mn-cs"/>
                        </a:rPr>
                        <a:t>ord</a:t>
                      </a:r>
                      <a:r>
                        <a:rPr lang="en-US" altLang="zh-CN" sz="1800" kern="1200" dirty="0">
                          <a:solidFill>
                            <a:srgbClr val="0070C0"/>
                          </a:solidFill>
                          <a:latin typeface="+mn-lt"/>
                          <a:ea typeface="+mn-ea"/>
                          <a:cs typeface="+mn-cs"/>
                        </a:rPr>
                        <a:t>('\n')</a:t>
                      </a:r>
                      <a:endParaRPr lang="zh-CN" altLang="en-US" sz="1800" kern="1200" dirty="0">
                        <a:solidFill>
                          <a:srgbClr val="0070C0"/>
                        </a:solidFill>
                        <a:latin typeface="+mn-lt"/>
                        <a:ea typeface="+mn-ea"/>
                        <a:cs typeface="+mn-cs"/>
                      </a:endParaRPr>
                    </a:p>
                  </a:txBody>
                  <a:tcPr/>
                </a:tc>
                <a:tc>
                  <a:txBody>
                    <a:bodyPr/>
                    <a:lstStyle/>
                    <a:p>
                      <a:r>
                        <a:rPr lang="en-US" altLang="zh-CN" sz="1800" kern="1200" dirty="0">
                          <a:solidFill>
                            <a:srgbClr val="0070C0"/>
                          </a:solidFill>
                          <a:latin typeface="+mn-lt"/>
                          <a:ea typeface="+mn-ea"/>
                          <a:cs typeface="+mn-cs"/>
                        </a:rPr>
                        <a:t>(97, 65, 20320)</a:t>
                      </a:r>
                    </a:p>
                    <a:p>
                      <a:r>
                        <a:rPr lang="en-US" altLang="zh-CN" sz="1800" kern="1200" dirty="0">
                          <a:solidFill>
                            <a:srgbClr val="0070C0"/>
                          </a:solidFill>
                          <a:latin typeface="+mn-lt"/>
                          <a:ea typeface="+mn-ea"/>
                          <a:cs typeface="+mn-cs"/>
                        </a:rPr>
                        <a:t>(48, 10)</a:t>
                      </a:r>
                    </a:p>
                  </a:txBody>
                  <a:tcPr/>
                </a:tc>
                <a:extLst>
                  <a:ext uri="{0D108BD9-81ED-4DB2-BD59-A6C34878D82A}">
                    <a16:rowId xmlns:a16="http://schemas.microsoft.com/office/drawing/2014/main" val="3074986369"/>
                  </a:ext>
                </a:extLst>
              </a:tr>
              <a:tr h="370840">
                <a:tc>
                  <a:txBody>
                    <a:bodyPr/>
                    <a:lstStyle/>
                    <a:p>
                      <a:pPr fontAlgn="t">
                        <a:spcBef>
                          <a:spcPts val="200"/>
                        </a:spcBef>
                        <a:spcAft>
                          <a:spcPts val="0"/>
                        </a:spcAft>
                      </a:pPr>
                      <a:r>
                        <a:rPr lang="en-US" sz="1800" kern="1200" dirty="0" err="1">
                          <a:solidFill>
                            <a:srgbClr val="0070C0"/>
                          </a:solidFill>
                          <a:latin typeface="+mn-lt"/>
                          <a:ea typeface="+mn-ea"/>
                          <a:cs typeface="+mn-cs"/>
                        </a:rPr>
                        <a:t>chr</a:t>
                      </a:r>
                      <a:r>
                        <a:rPr lang="en-US" sz="1800" kern="1200" dirty="0">
                          <a:solidFill>
                            <a:srgbClr val="0070C0"/>
                          </a:solidFill>
                          <a:latin typeface="+mn-lt"/>
                          <a:ea typeface="+mn-ea"/>
                          <a:cs typeface="+mn-cs"/>
                        </a:rPr>
                        <a:t>(x)</a:t>
                      </a:r>
                    </a:p>
                  </a:txBody>
                  <a:tcPr marL="50800" marR="50800" marT="50800" marB="50800"/>
                </a:tc>
                <a:tc>
                  <a:txBody>
                    <a:bodyPr/>
                    <a:lstStyle/>
                    <a:p>
                      <a:pPr fontAlgn="t">
                        <a:spcBef>
                          <a:spcPts val="200"/>
                        </a:spcBef>
                        <a:spcAft>
                          <a:spcPts val="0"/>
                        </a:spcAft>
                      </a:pPr>
                      <a:r>
                        <a:rPr lang="zh-CN" sz="1800" kern="1200" dirty="0">
                          <a:solidFill>
                            <a:srgbClr val="0070C0"/>
                          </a:solidFill>
                          <a:latin typeface="+mn-lt"/>
                          <a:ea typeface="+mn-ea"/>
                          <a:cs typeface="+mn-cs"/>
                        </a:rPr>
                        <a:t>返回</a:t>
                      </a:r>
                      <a:r>
                        <a:rPr lang="en-US" altLang="zh-CN" sz="1800" kern="1200" dirty="0">
                          <a:solidFill>
                            <a:srgbClr val="0070C0"/>
                          </a:solidFill>
                          <a:latin typeface="+mn-lt"/>
                          <a:ea typeface="+mn-ea"/>
                          <a:cs typeface="+mn-cs"/>
                        </a:rPr>
                        <a:t>Unicode</a:t>
                      </a:r>
                      <a:r>
                        <a:rPr lang="zh-CN" sz="1800" kern="1200" dirty="0">
                          <a:solidFill>
                            <a:srgbClr val="0070C0"/>
                          </a:solidFill>
                          <a:latin typeface="+mn-lt"/>
                          <a:ea typeface="+mn-ea"/>
                          <a:cs typeface="+mn-cs"/>
                        </a:rPr>
                        <a:t>编码为</a:t>
                      </a:r>
                      <a:r>
                        <a:rPr lang="x-none" sz="1800" kern="1200" dirty="0">
                          <a:solidFill>
                            <a:srgbClr val="0070C0"/>
                          </a:solidFill>
                          <a:latin typeface="+mn-lt"/>
                          <a:ea typeface="+mn-ea"/>
                          <a:cs typeface="+mn-cs"/>
                        </a:rPr>
                        <a:t>x</a:t>
                      </a:r>
                      <a:r>
                        <a:rPr lang="zh-CN" sz="1800" kern="1200" dirty="0">
                          <a:solidFill>
                            <a:srgbClr val="0070C0"/>
                          </a:solidFill>
                          <a:latin typeface="+mn-lt"/>
                          <a:ea typeface="+mn-ea"/>
                          <a:cs typeface="+mn-cs"/>
                        </a:rPr>
                        <a:t>的字符</a:t>
                      </a:r>
                      <a:r>
                        <a:rPr lang="zh-CN" altLang="en-US" sz="1800" kern="1200" dirty="0">
                          <a:solidFill>
                            <a:srgbClr val="0070C0"/>
                          </a:solidFill>
                          <a:latin typeface="+mn-lt"/>
                          <a:ea typeface="+mn-ea"/>
                          <a:cs typeface="+mn-cs"/>
                        </a:rPr>
                        <a:t>串</a:t>
                      </a:r>
                      <a:r>
                        <a:rPr lang="en-US" altLang="zh-CN" sz="1800" kern="1200" dirty="0">
                          <a:solidFill>
                            <a:srgbClr val="0070C0"/>
                          </a:solidFill>
                          <a:latin typeface="+mn-lt"/>
                          <a:ea typeface="+mn-ea"/>
                          <a:cs typeface="+mn-cs"/>
                        </a:rPr>
                        <a:t>(</a:t>
                      </a:r>
                      <a:r>
                        <a:rPr lang="en-US" altLang="zh-CN" sz="1800" kern="1200" dirty="0" err="1">
                          <a:solidFill>
                            <a:srgbClr val="0070C0"/>
                          </a:solidFill>
                          <a:latin typeface="+mn-lt"/>
                          <a:ea typeface="+mn-ea"/>
                          <a:cs typeface="+mn-cs"/>
                        </a:rPr>
                        <a:t>len</a:t>
                      </a:r>
                      <a:r>
                        <a:rPr lang="en-US" altLang="zh-CN" sz="1800" kern="1200" dirty="0">
                          <a:solidFill>
                            <a:srgbClr val="0070C0"/>
                          </a:solidFill>
                          <a:latin typeface="+mn-lt"/>
                          <a:ea typeface="+mn-ea"/>
                          <a:cs typeface="+mn-cs"/>
                        </a:rPr>
                        <a:t>=1)</a:t>
                      </a:r>
                      <a:endParaRPr lang="zh-CN" sz="1800" kern="1200" dirty="0">
                        <a:solidFill>
                          <a:srgbClr val="0070C0"/>
                        </a:solidFill>
                        <a:latin typeface="+mn-lt"/>
                        <a:ea typeface="+mn-ea"/>
                        <a:cs typeface="+mn-cs"/>
                      </a:endParaRPr>
                    </a:p>
                  </a:txBody>
                  <a:tcPr marL="50800" marR="50800" marT="50800" marB="50800"/>
                </a:tc>
                <a:tc>
                  <a:txBody>
                    <a:bodyPr/>
                    <a:lstStyle/>
                    <a:p>
                      <a:r>
                        <a:rPr lang="en-US" altLang="zh-CN" sz="1800" kern="1200" dirty="0" err="1">
                          <a:solidFill>
                            <a:srgbClr val="0070C0"/>
                          </a:solidFill>
                          <a:latin typeface="+mn-lt"/>
                          <a:ea typeface="+mn-ea"/>
                          <a:cs typeface="+mn-cs"/>
                        </a:rPr>
                        <a:t>chr</a:t>
                      </a:r>
                      <a:r>
                        <a:rPr lang="en-US" altLang="zh-CN" sz="1800" kern="1200" dirty="0">
                          <a:solidFill>
                            <a:srgbClr val="0070C0"/>
                          </a:solidFill>
                          <a:latin typeface="+mn-lt"/>
                          <a:ea typeface="+mn-ea"/>
                          <a:cs typeface="+mn-cs"/>
                        </a:rPr>
                        <a:t>(65),</a:t>
                      </a:r>
                      <a:r>
                        <a:rPr lang="en-US" altLang="zh-CN" sz="1800" kern="1200" dirty="0" err="1">
                          <a:solidFill>
                            <a:srgbClr val="0070C0"/>
                          </a:solidFill>
                          <a:latin typeface="+mn-lt"/>
                          <a:ea typeface="+mn-ea"/>
                          <a:cs typeface="+mn-cs"/>
                        </a:rPr>
                        <a:t>chr</a:t>
                      </a:r>
                      <a:r>
                        <a:rPr lang="en-US" altLang="zh-CN" sz="1800" kern="1200" dirty="0">
                          <a:solidFill>
                            <a:srgbClr val="0070C0"/>
                          </a:solidFill>
                          <a:latin typeface="+mn-lt"/>
                          <a:ea typeface="+mn-ea"/>
                          <a:cs typeface="+mn-cs"/>
                        </a:rPr>
                        <a:t>(10),</a:t>
                      </a:r>
                      <a:r>
                        <a:rPr lang="en-US" altLang="zh-CN" sz="1800" kern="1200" dirty="0" err="1">
                          <a:solidFill>
                            <a:srgbClr val="0070C0"/>
                          </a:solidFill>
                          <a:latin typeface="+mn-lt"/>
                          <a:ea typeface="+mn-ea"/>
                          <a:cs typeface="+mn-cs"/>
                        </a:rPr>
                        <a:t>chr</a:t>
                      </a:r>
                      <a:r>
                        <a:rPr lang="en-US" altLang="zh-CN" sz="1800" kern="1200" dirty="0">
                          <a:solidFill>
                            <a:srgbClr val="0070C0"/>
                          </a:solidFill>
                          <a:latin typeface="+mn-lt"/>
                          <a:ea typeface="+mn-ea"/>
                          <a:cs typeface="+mn-cs"/>
                        </a:rPr>
                        <a:t>(20320)</a:t>
                      </a:r>
                    </a:p>
                    <a:p>
                      <a:r>
                        <a:rPr lang="en-US" altLang="zh-CN" sz="1800" kern="1200" dirty="0" err="1">
                          <a:solidFill>
                            <a:srgbClr val="FF0000"/>
                          </a:solidFill>
                          <a:latin typeface="+mn-lt"/>
                          <a:ea typeface="+mn-ea"/>
                          <a:cs typeface="+mn-cs"/>
                        </a:rPr>
                        <a:t>chr</a:t>
                      </a:r>
                      <a:r>
                        <a:rPr lang="en-US" altLang="zh-CN" sz="1800" kern="1200" dirty="0">
                          <a:solidFill>
                            <a:srgbClr val="FF0000"/>
                          </a:solidFill>
                          <a:latin typeface="+mn-lt"/>
                          <a:ea typeface="+mn-ea"/>
                          <a:cs typeface="+mn-cs"/>
                        </a:rPr>
                        <a:t>(</a:t>
                      </a:r>
                      <a:r>
                        <a:rPr lang="en-US" altLang="zh-CN" sz="1800" kern="1200" dirty="0" err="1">
                          <a:solidFill>
                            <a:srgbClr val="FF0000"/>
                          </a:solidFill>
                          <a:latin typeface="+mn-lt"/>
                          <a:ea typeface="+mn-ea"/>
                          <a:cs typeface="+mn-cs"/>
                        </a:rPr>
                        <a:t>ord</a:t>
                      </a:r>
                      <a:r>
                        <a:rPr lang="en-US" altLang="zh-CN" sz="1800" kern="1200" dirty="0">
                          <a:solidFill>
                            <a:srgbClr val="FF0000"/>
                          </a:solidFill>
                          <a:latin typeface="+mn-lt"/>
                          <a:ea typeface="+mn-ea"/>
                          <a:cs typeface="+mn-cs"/>
                        </a:rPr>
                        <a:t>('d')-</a:t>
                      </a:r>
                      <a:r>
                        <a:rPr lang="en-US" altLang="zh-CN" sz="1800" kern="1200" dirty="0" err="1">
                          <a:solidFill>
                            <a:srgbClr val="FF0000"/>
                          </a:solidFill>
                          <a:latin typeface="+mn-lt"/>
                          <a:ea typeface="+mn-ea"/>
                          <a:cs typeface="+mn-cs"/>
                        </a:rPr>
                        <a:t>ord</a:t>
                      </a:r>
                      <a:r>
                        <a:rPr lang="en-US" altLang="zh-CN" sz="1800" kern="1200" dirty="0">
                          <a:solidFill>
                            <a:srgbClr val="FF0000"/>
                          </a:solidFill>
                          <a:latin typeface="+mn-lt"/>
                          <a:ea typeface="+mn-ea"/>
                          <a:cs typeface="+mn-cs"/>
                        </a:rPr>
                        <a:t>('a')+</a:t>
                      </a:r>
                      <a:r>
                        <a:rPr lang="en-US" altLang="zh-CN" sz="1800" kern="1200" dirty="0" err="1">
                          <a:solidFill>
                            <a:srgbClr val="FF0000"/>
                          </a:solidFill>
                          <a:latin typeface="+mn-lt"/>
                          <a:ea typeface="+mn-ea"/>
                          <a:cs typeface="+mn-cs"/>
                        </a:rPr>
                        <a:t>ord</a:t>
                      </a:r>
                      <a:r>
                        <a:rPr lang="en-US" altLang="zh-CN" sz="1800" kern="1200" dirty="0">
                          <a:solidFill>
                            <a:srgbClr val="FF0000"/>
                          </a:solidFill>
                          <a:latin typeface="+mn-lt"/>
                          <a:ea typeface="+mn-ea"/>
                          <a:cs typeface="+mn-cs"/>
                        </a:rPr>
                        <a:t>('A'))</a:t>
                      </a:r>
                      <a:endParaRPr lang="zh-CN" altLang="en-US" sz="1800" kern="1200" dirty="0">
                        <a:solidFill>
                          <a:srgbClr val="FF0000"/>
                        </a:solidFill>
                        <a:latin typeface="+mn-lt"/>
                        <a:ea typeface="+mn-ea"/>
                        <a:cs typeface="+mn-cs"/>
                      </a:endParaRPr>
                    </a:p>
                  </a:txBody>
                  <a:tcPr/>
                </a:tc>
                <a:tc>
                  <a:txBody>
                    <a:bodyPr/>
                    <a:lstStyle/>
                    <a:p>
                      <a:r>
                        <a:rPr lang="en-US" altLang="zh-CN" sz="1800" kern="1200" dirty="0">
                          <a:solidFill>
                            <a:srgbClr val="0070C0"/>
                          </a:solidFill>
                          <a:latin typeface="+mn-lt"/>
                          <a:ea typeface="+mn-ea"/>
                          <a:cs typeface="+mn-cs"/>
                        </a:rPr>
                        <a:t>('A', '\n', '</a:t>
                      </a:r>
                      <a:r>
                        <a:rPr lang="zh-CN" altLang="en-US" sz="1800" kern="1200" dirty="0">
                          <a:solidFill>
                            <a:srgbClr val="0070C0"/>
                          </a:solidFill>
                          <a:latin typeface="+mn-lt"/>
                          <a:ea typeface="+mn-ea"/>
                          <a:cs typeface="+mn-cs"/>
                        </a:rPr>
                        <a:t>你</a:t>
                      </a:r>
                      <a:r>
                        <a:rPr lang="en-US" altLang="zh-CN" sz="1800" kern="1200" dirty="0">
                          <a:solidFill>
                            <a:srgbClr val="0070C0"/>
                          </a:solidFill>
                          <a:latin typeface="+mn-lt"/>
                          <a:ea typeface="+mn-ea"/>
                          <a:cs typeface="+mn-cs"/>
                        </a:rPr>
                        <a:t>')</a:t>
                      </a:r>
                    </a:p>
                    <a:p>
                      <a:r>
                        <a:rPr lang="en-US" altLang="zh-CN" sz="1800" kern="1200" dirty="0">
                          <a:solidFill>
                            <a:srgbClr val="0070C0"/>
                          </a:solidFill>
                          <a:latin typeface="+mn-lt"/>
                          <a:ea typeface="+mn-ea"/>
                          <a:cs typeface="+mn-cs"/>
                        </a:rPr>
                        <a:t>'D'</a:t>
                      </a:r>
                    </a:p>
                  </a:txBody>
                  <a:tcPr/>
                </a:tc>
                <a:extLst>
                  <a:ext uri="{0D108BD9-81ED-4DB2-BD59-A6C34878D82A}">
                    <a16:rowId xmlns:a16="http://schemas.microsoft.com/office/drawing/2014/main" val="985070222"/>
                  </a:ext>
                </a:extLst>
              </a:tr>
            </a:tbl>
          </a:graphicData>
        </a:graphic>
      </p:graphicFrame>
      <p:sp>
        <p:nvSpPr>
          <p:cNvPr id="4" name="文本框 3"/>
          <p:cNvSpPr txBox="1"/>
          <p:nvPr/>
        </p:nvSpPr>
        <p:spPr>
          <a:xfrm>
            <a:off x="99536" y="1646284"/>
            <a:ext cx="738664" cy="1721029"/>
          </a:xfrm>
          <a:prstGeom prst="rect">
            <a:avLst/>
          </a:prstGeom>
          <a:noFill/>
        </p:spPr>
        <p:txBody>
          <a:bodyPr vert="eaVert" wrap="square" rtlCol="0">
            <a:spAutoFit/>
          </a:bodyPr>
          <a:lstStyle/>
          <a:p>
            <a:r>
              <a:rPr lang="zh-CN" altLang="en-US" dirty="0"/>
              <a:t>转换为字符串</a:t>
            </a:r>
            <a:endParaRPr lang="en-US" altLang="zh-CN" dirty="0"/>
          </a:p>
          <a:p>
            <a:endParaRPr lang="zh-CN" altLang="en-US" dirty="0"/>
          </a:p>
        </p:txBody>
      </p:sp>
      <p:sp>
        <p:nvSpPr>
          <p:cNvPr id="6" name="文本框 5"/>
          <p:cNvSpPr txBox="1"/>
          <p:nvPr/>
        </p:nvSpPr>
        <p:spPr>
          <a:xfrm>
            <a:off x="99536" y="3135085"/>
            <a:ext cx="738664" cy="1721029"/>
          </a:xfrm>
          <a:prstGeom prst="rect">
            <a:avLst/>
          </a:prstGeom>
          <a:noFill/>
        </p:spPr>
        <p:txBody>
          <a:bodyPr vert="eaVert" wrap="square" rtlCol="0">
            <a:spAutoFit/>
          </a:bodyPr>
          <a:lstStyle/>
          <a:p>
            <a:r>
              <a:rPr lang="zh-CN" altLang="en-US" dirty="0"/>
              <a:t>转换为数字类型</a:t>
            </a:r>
            <a:endParaRPr lang="en-US" altLang="zh-CN" dirty="0"/>
          </a:p>
          <a:p>
            <a:endParaRPr lang="zh-CN" altLang="en-US" dirty="0"/>
          </a:p>
        </p:txBody>
      </p:sp>
      <p:sp>
        <p:nvSpPr>
          <p:cNvPr id="8" name="矩形 7"/>
          <p:cNvSpPr/>
          <p:nvPr/>
        </p:nvSpPr>
        <p:spPr>
          <a:xfrm>
            <a:off x="6497320" y="365125"/>
            <a:ext cx="5455920" cy="646331"/>
          </a:xfrm>
          <a:prstGeom prst="rect">
            <a:avLst/>
          </a:prstGeom>
        </p:spPr>
        <p:txBody>
          <a:bodyPr wrap="square">
            <a:spAutoFit/>
          </a:bodyPr>
          <a:lstStyle/>
          <a:p>
            <a:r>
              <a:rPr lang="zh-CN" altLang="en-US" dirty="0">
                <a:solidFill>
                  <a:srgbClr val="FF0000"/>
                </a:solidFill>
              </a:rPr>
              <a:t>英文字母的</a:t>
            </a:r>
            <a:r>
              <a:rPr lang="x-none" altLang="zh-CN" dirty="0">
                <a:solidFill>
                  <a:srgbClr val="FF0000"/>
                </a:solidFill>
              </a:rPr>
              <a:t>ASCII</a:t>
            </a:r>
            <a:r>
              <a:rPr lang="zh-CN" altLang="en-US" dirty="0">
                <a:solidFill>
                  <a:srgbClr val="FF0000"/>
                </a:solidFill>
              </a:rPr>
              <a:t>码是连续的</a:t>
            </a:r>
            <a:endParaRPr lang="en-US" altLang="zh-CN" dirty="0">
              <a:solidFill>
                <a:srgbClr val="FF0000"/>
              </a:solidFill>
            </a:endParaRPr>
          </a:p>
          <a:p>
            <a:r>
              <a:rPr lang="zh-CN" altLang="en-US" dirty="0">
                <a:solidFill>
                  <a:srgbClr val="FF0000"/>
                </a:solidFill>
              </a:rPr>
              <a:t>包括小写英文字母</a:t>
            </a:r>
            <a:r>
              <a:rPr lang="en-US" altLang="zh-CN" dirty="0" err="1">
                <a:solidFill>
                  <a:srgbClr val="FF0000"/>
                </a:solidFill>
              </a:rPr>
              <a:t>a..z</a:t>
            </a:r>
            <a:r>
              <a:rPr lang="zh-CN" altLang="en-US" dirty="0">
                <a:solidFill>
                  <a:srgbClr val="FF0000"/>
                </a:solidFill>
              </a:rPr>
              <a:t>、大写英文字母，十进制数字</a:t>
            </a:r>
            <a:endParaRPr lang="en-US" altLang="zh-CN" dirty="0">
              <a:solidFill>
                <a:srgbClr val="FF0000"/>
              </a:solidFill>
            </a:endParaRPr>
          </a:p>
        </p:txBody>
      </p:sp>
    </p:spTree>
    <p:extLst>
      <p:ext uri="{BB962C8B-B14F-4D97-AF65-F5344CB8AC3E}">
        <p14:creationId xmlns:p14="http://schemas.microsoft.com/office/powerpoint/2010/main" val="2770320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993582" cy="1325563"/>
          </a:xfrm>
        </p:spPr>
        <p:txBody>
          <a:bodyPr/>
          <a:lstStyle/>
          <a:p>
            <a:r>
              <a:rPr lang="zh-CN" altLang="en-US" dirty="0"/>
              <a:t>回顾</a:t>
            </a:r>
            <a:r>
              <a:rPr lang="en-US" altLang="zh-CN" dirty="0"/>
              <a:t>:</a:t>
            </a:r>
            <a:r>
              <a:rPr lang="zh-CN" altLang="en-US" dirty="0"/>
              <a:t>其他方法</a:t>
            </a:r>
            <a:endParaRPr lang="en-US" altLang="zh-CN" dirty="0">
              <a:solidFill>
                <a:srgbClr val="FF0000"/>
              </a:solidFill>
              <a:latin typeface="Times New Roman" panose="02020603050405020304" pitchFamily="18" charset="0"/>
              <a:cs typeface="Times New Roman" panose="02020603050405020304" pitchFamily="18" charset="0"/>
            </a:endParaRPr>
          </a:p>
        </p:txBody>
      </p:sp>
      <p:sp>
        <p:nvSpPr>
          <p:cNvPr id="3" name="内容占位符 2"/>
          <p:cNvSpPr>
            <a:spLocks noGrp="1"/>
          </p:cNvSpPr>
          <p:nvPr>
            <p:ph idx="1"/>
          </p:nvPr>
        </p:nvSpPr>
        <p:spPr/>
        <p:txBody>
          <a:bodyPr>
            <a:normAutofit/>
          </a:bodyPr>
          <a:lstStyle/>
          <a:p>
            <a:r>
              <a:rPr lang="zh-CN" altLang="en-US" sz="2400" dirty="0"/>
              <a:t>判断一个变量</a:t>
            </a:r>
            <a:r>
              <a:rPr lang="en-US" altLang="zh-CN" sz="2400" dirty="0"/>
              <a:t>s</a:t>
            </a:r>
            <a:r>
              <a:rPr lang="zh-CN" altLang="en-US" sz="2400" dirty="0"/>
              <a:t>是否为字符串：使用内置函数</a:t>
            </a:r>
            <a:r>
              <a:rPr lang="en-US" altLang="zh-CN" sz="2400" dirty="0" err="1"/>
              <a:t>isinstance</a:t>
            </a:r>
            <a:r>
              <a:rPr lang="en-US" altLang="zh-CN" sz="2400" dirty="0"/>
              <a:t>(</a:t>
            </a:r>
            <a:r>
              <a:rPr lang="en-US" altLang="zh-CN" sz="2400" dirty="0" err="1"/>
              <a:t>s,str</a:t>
            </a:r>
            <a:r>
              <a:rPr lang="en-US" altLang="zh-CN" sz="2400" dirty="0"/>
              <a:t>)</a:t>
            </a:r>
          </a:p>
          <a:p>
            <a:r>
              <a:rPr lang="zh-CN" altLang="en-US" sz="2400" dirty="0"/>
              <a:t>字符串属于不可变序列类型（</a:t>
            </a:r>
            <a:r>
              <a:rPr lang="zh-CN" altLang="en-US" sz="2400" dirty="0">
                <a:latin typeface="宋体" pitchFamily="2" charset="-122"/>
              </a:rPr>
              <a:t>通用序列方法</a:t>
            </a:r>
            <a:r>
              <a:rPr lang="zh-CN" altLang="en-US" sz="2400" dirty="0"/>
              <a:t>）</a:t>
            </a:r>
            <a:endParaRPr lang="en-US" altLang="zh-CN" sz="2400" dirty="0"/>
          </a:p>
          <a:p>
            <a:pPr lvl="1"/>
            <a:r>
              <a:rPr lang="zh-CN" altLang="en-US" dirty="0"/>
              <a:t>支持序列通用方法，包括下标和切片访问、成员关系、比较运算以及求字符串长度、最大值、最小值等</a:t>
            </a:r>
            <a:endParaRPr lang="en-US" altLang="zh-CN" dirty="0"/>
          </a:p>
          <a:p>
            <a:pPr lvl="1"/>
            <a:r>
              <a:rPr lang="zh-CN" altLang="en-US" dirty="0"/>
              <a:t>作为</a:t>
            </a:r>
            <a:r>
              <a:rPr lang="en-US" altLang="zh-CN" dirty="0" err="1"/>
              <a:t>iterable</a:t>
            </a:r>
            <a:r>
              <a:rPr lang="zh-CN" altLang="en-US" dirty="0"/>
              <a:t>对象，当然也支持</a:t>
            </a:r>
            <a:r>
              <a:rPr lang="en-US" altLang="zh-CN" dirty="0"/>
              <a:t>sorted/reversed/ enumerate/zip</a:t>
            </a:r>
            <a:r>
              <a:rPr lang="zh-CN" altLang="en-US" dirty="0"/>
              <a:t>等内置函数</a:t>
            </a:r>
            <a:r>
              <a:rPr lang="en-US" altLang="zh-CN" dirty="0"/>
              <a:t> </a:t>
            </a:r>
          </a:p>
          <a:p>
            <a:r>
              <a:rPr lang="zh-CN" altLang="en-US" sz="2400" dirty="0"/>
              <a:t>字符串属于</a:t>
            </a:r>
            <a:r>
              <a:rPr lang="zh-CN" altLang="en-US" sz="2400" dirty="0">
                <a:solidFill>
                  <a:srgbClr val="FF0000"/>
                </a:solidFill>
              </a:rPr>
              <a:t>不可变</a:t>
            </a:r>
            <a:r>
              <a:rPr lang="zh-CN" altLang="en-US" sz="2400" dirty="0"/>
              <a:t>序列，不能直接对字符串对象进行元素增加、修改与删除等操作，切片操作也只能访问其中的元素而无法使用切片来修改字符串中的字符。</a:t>
            </a:r>
            <a:endParaRPr lang="en-US" altLang="zh-CN" sz="2400" dirty="0"/>
          </a:p>
          <a:p>
            <a:endParaRPr lang="en-US" altLang="zh-CN" dirty="0"/>
          </a:p>
          <a:p>
            <a:pPr fontAlgn="auto">
              <a:lnSpc>
                <a:spcPct val="150000"/>
              </a:lnSpc>
            </a:pPr>
            <a:endParaRPr lang="zh-CN" altLang="en-US" sz="2400" dirty="0"/>
          </a:p>
        </p:txBody>
      </p:sp>
      <p:sp>
        <p:nvSpPr>
          <p:cNvPr id="4" name="灯片编号占位符 3"/>
          <p:cNvSpPr>
            <a:spLocks noGrp="1"/>
          </p:cNvSpPr>
          <p:nvPr>
            <p:ph type="sldNum" sz="quarter" idx="12"/>
          </p:nvPr>
        </p:nvSpPr>
        <p:spPr/>
        <p:txBody>
          <a:bodyPr/>
          <a:lstStyle/>
          <a:p>
            <a:fld id="{565CE74E-AB26-4998-AD42-012C4C1AD076}" type="slidenum">
              <a:rPr lang="zh-CN" altLang="en-US" smtClean="0"/>
              <a:t>6</a:t>
            </a:fld>
            <a:endParaRPr lang="zh-CN" altLang="en-US"/>
          </a:p>
        </p:txBody>
      </p:sp>
    </p:spTree>
    <p:extLst>
      <p:ext uri="{BB962C8B-B14F-4D97-AF65-F5344CB8AC3E}">
        <p14:creationId xmlns:p14="http://schemas.microsoft.com/office/powerpoint/2010/main" val="40791214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回顾</a:t>
            </a:r>
            <a:r>
              <a:rPr lang="en-US" altLang="zh-CN" dirty="0"/>
              <a:t>:</a:t>
            </a:r>
            <a:r>
              <a:rPr lang="zh-CN" altLang="en-US" dirty="0"/>
              <a:t>字符串支持的运算符 </a:t>
            </a:r>
            <a:r>
              <a:rPr lang="en-US" altLang="zh-CN" dirty="0"/>
              <a:t>+ * %</a:t>
            </a:r>
            <a:endParaRPr lang="zh-CN" altLang="en-US" dirty="0"/>
          </a:p>
        </p:txBody>
      </p:sp>
      <p:sp>
        <p:nvSpPr>
          <p:cNvPr id="3" name="内容占位符 2"/>
          <p:cNvSpPr>
            <a:spLocks noGrp="1"/>
          </p:cNvSpPr>
          <p:nvPr>
            <p:ph idx="1"/>
          </p:nvPr>
        </p:nvSpPr>
        <p:spPr>
          <a:xfrm>
            <a:off x="838200" y="1490775"/>
            <a:ext cx="10515600" cy="4351338"/>
          </a:xfrm>
        </p:spPr>
        <p:txBody>
          <a:bodyPr>
            <a:normAutofit/>
          </a:bodyPr>
          <a:lstStyle/>
          <a:p>
            <a:pPr marL="0" indent="0">
              <a:lnSpc>
                <a:spcPct val="80000"/>
              </a:lnSpc>
              <a:buNone/>
            </a:pPr>
            <a:r>
              <a:rPr lang="en-US" altLang="zh-CN" sz="2400" b="1" dirty="0">
                <a:latin typeface="宋体" panose="02010600030101010101" pitchFamily="2" charset="-122"/>
              </a:rPr>
              <a:t>+</a:t>
            </a:r>
            <a:r>
              <a:rPr lang="zh-CN" altLang="en-US" sz="2400" b="1" dirty="0">
                <a:latin typeface="宋体" panose="02010600030101010101" pitchFamily="2" charset="-122"/>
              </a:rPr>
              <a:t> 字符串合并成新的字符串</a:t>
            </a:r>
            <a:endParaRPr lang="en-US" altLang="zh-CN" sz="2400" b="1" dirty="0">
              <a:latin typeface="宋体" panose="02010600030101010101" pitchFamily="2" charset="-122"/>
            </a:endParaRPr>
          </a:p>
          <a:p>
            <a:pPr>
              <a:lnSpc>
                <a:spcPct val="80000"/>
              </a:lnSpc>
              <a:buFont typeface="Wingdings" panose="05000000000000000000" pitchFamily="2" charset="2"/>
              <a:buNone/>
            </a:pPr>
            <a:r>
              <a:rPr lang="en-US" altLang="zh-CN" sz="2400" dirty="0">
                <a:latin typeface="宋体" panose="02010600030101010101" pitchFamily="2" charset="-122"/>
              </a:rPr>
              <a:t>&gt;&gt;&gt; a='</a:t>
            </a:r>
            <a:r>
              <a:rPr lang="en-US" altLang="zh-CN" sz="2400" dirty="0" err="1">
                <a:latin typeface="宋体" panose="02010600030101010101" pitchFamily="2" charset="-122"/>
              </a:rPr>
              <a:t>abc</a:t>
            </a:r>
            <a:r>
              <a:rPr lang="en-US" altLang="zh-CN" sz="2400" dirty="0">
                <a:latin typeface="宋体" panose="02010600030101010101" pitchFamily="2" charset="-122"/>
              </a:rPr>
              <a:t>' + '123</a:t>
            </a:r>
            <a:r>
              <a:rPr lang="zh-CN" altLang="en-US" sz="2400" dirty="0">
                <a:latin typeface="宋体" panose="02010600030101010101" pitchFamily="2" charset="-122"/>
              </a:rPr>
              <a:t>'     #生成新对象  </a:t>
            </a:r>
            <a:r>
              <a:rPr lang="en-US" altLang="zh-CN" sz="2400" dirty="0">
                <a:latin typeface="宋体" panose="02010600030101010101" pitchFamily="2" charset="-122"/>
              </a:rPr>
              <a:t>'abc123'</a:t>
            </a:r>
          </a:p>
          <a:p>
            <a:pPr>
              <a:lnSpc>
                <a:spcPct val="80000"/>
              </a:lnSpc>
              <a:buFont typeface="Wingdings" panose="05000000000000000000" pitchFamily="2" charset="2"/>
              <a:buNone/>
            </a:pPr>
            <a:r>
              <a:rPr lang="en-US" altLang="zh-CN" sz="2400" dirty="0">
                <a:latin typeface="宋体" panose="02010600030101010101" pitchFamily="2" charset="-122"/>
              </a:rPr>
              <a:t>&gt;&gt;&gt; b='\141b\x61' + '123'  # 'aba123',  </a:t>
            </a:r>
            <a:r>
              <a:rPr lang="en-US" altLang="zh-CN" sz="2400" dirty="0" err="1">
                <a:latin typeface="宋体" panose="02010600030101010101" pitchFamily="2" charset="-122"/>
              </a:rPr>
              <a:t>ord</a:t>
            </a:r>
            <a:r>
              <a:rPr lang="en-US" altLang="zh-CN" sz="2400" dirty="0">
                <a:latin typeface="宋体" panose="02010600030101010101" pitchFamily="2" charset="-122"/>
              </a:rPr>
              <a:t>('\a')=97</a:t>
            </a:r>
            <a:r>
              <a:rPr lang="zh-CN" altLang="en-US" sz="2400" dirty="0">
                <a:latin typeface="宋体" panose="02010600030101010101" pitchFamily="2" charset="-122"/>
              </a:rPr>
              <a:t>，八进制为</a:t>
            </a:r>
            <a:r>
              <a:rPr lang="en-US" altLang="zh-CN" sz="2400" dirty="0">
                <a:latin typeface="宋体" panose="02010600030101010101" pitchFamily="2" charset="-122"/>
              </a:rPr>
              <a:t>141</a:t>
            </a:r>
            <a:r>
              <a:rPr lang="zh-CN" altLang="en-US" sz="2400" dirty="0">
                <a:latin typeface="宋体" panose="02010600030101010101" pitchFamily="2" charset="-122"/>
              </a:rPr>
              <a:t>，十六进制为</a:t>
            </a:r>
            <a:r>
              <a:rPr lang="en-US" altLang="zh-CN" sz="2400" dirty="0">
                <a:latin typeface="宋体" panose="02010600030101010101" pitchFamily="2" charset="-122"/>
              </a:rPr>
              <a:t>61   </a:t>
            </a:r>
          </a:p>
          <a:p>
            <a:pPr marL="0" indent="0">
              <a:lnSpc>
                <a:spcPct val="80000"/>
              </a:lnSpc>
              <a:buNone/>
            </a:pPr>
            <a:r>
              <a:rPr lang="en-US" altLang="zh-CN" sz="2400" dirty="0">
                <a:latin typeface="宋体" panose="02010600030101010101" pitchFamily="2" charset="-122"/>
              </a:rPr>
              <a:t>* </a:t>
            </a:r>
            <a:r>
              <a:rPr lang="zh-CN" altLang="en-US" sz="2400" dirty="0">
                <a:latin typeface="宋体" panose="02010600030101010101" pitchFamily="2" charset="-122"/>
              </a:rPr>
              <a:t>字符串和整数相乘相当于字符串的内容重复多次</a:t>
            </a:r>
            <a:r>
              <a:rPr lang="en-US" altLang="zh-CN" sz="2400" dirty="0">
                <a:latin typeface="宋体" panose="02010600030101010101" pitchFamily="2" charset="-122"/>
              </a:rPr>
              <a:t>,</a:t>
            </a:r>
            <a:r>
              <a:rPr lang="zh-CN" altLang="en-US" sz="2400" dirty="0">
                <a:latin typeface="宋体" panose="02010600030101010101" pitchFamily="2" charset="-122"/>
              </a:rPr>
              <a:t>整数小于等于</a:t>
            </a:r>
            <a:r>
              <a:rPr lang="en-US" altLang="zh-CN" sz="2400" dirty="0">
                <a:latin typeface="宋体" panose="02010600030101010101" pitchFamily="2" charset="-122"/>
              </a:rPr>
              <a:t>0</a:t>
            </a:r>
            <a:r>
              <a:rPr lang="zh-CN" altLang="en-US" sz="2400" dirty="0">
                <a:latin typeface="宋体" panose="02010600030101010101" pitchFamily="2" charset="-122"/>
              </a:rPr>
              <a:t>时生成空字符串 </a:t>
            </a:r>
            <a:r>
              <a:rPr lang="en-US" altLang="zh-CN" sz="2400" dirty="0">
                <a:latin typeface="宋体" panose="02010600030101010101" pitchFamily="2" charset="-122"/>
              </a:rPr>
              <a:t>'' </a:t>
            </a:r>
          </a:p>
          <a:p>
            <a:pPr marL="0" indent="0">
              <a:lnSpc>
                <a:spcPct val="80000"/>
              </a:lnSpc>
              <a:buNone/>
            </a:pPr>
            <a:r>
              <a:rPr lang="en-US" altLang="zh-CN" sz="2400" dirty="0">
                <a:latin typeface="宋体" panose="02010600030101010101" pitchFamily="2" charset="-122"/>
              </a:rPr>
              <a:t>&gt;&gt;&gt; a='*-' * 30  # '*-*-*-*-*-*-*-*-*-*-*-*-*-*-*-*-*-*-*-*-*-*-*-*-*-*-*-*-*-*-'</a:t>
            </a:r>
          </a:p>
          <a:p>
            <a:pPr marL="0" indent="0">
              <a:lnSpc>
                <a:spcPct val="80000"/>
              </a:lnSpc>
              <a:buNone/>
            </a:pPr>
            <a:r>
              <a:rPr lang="en-US" altLang="zh-CN" sz="2400" dirty="0">
                <a:latin typeface="宋体" panose="02010600030101010101" pitchFamily="2" charset="-122"/>
              </a:rPr>
              <a:t>&gt;&gt;&gt; a= 4*'NE'   # 'NENENENE'</a:t>
            </a:r>
            <a:endParaRPr lang="zh-CN" altLang="en-US" sz="2400" dirty="0">
              <a:latin typeface="宋体" panose="02010600030101010101" pitchFamily="2" charset="-122"/>
            </a:endParaRPr>
          </a:p>
          <a:p>
            <a:pPr>
              <a:lnSpc>
                <a:spcPct val="80000"/>
              </a:lnSpc>
            </a:pPr>
            <a:r>
              <a:rPr lang="en-US" altLang="zh-CN" sz="2400" b="1" dirty="0" err="1">
                <a:solidFill>
                  <a:srgbClr val="FF0000"/>
                </a:solidFill>
                <a:latin typeface="宋体" panose="02010600030101010101" pitchFamily="2" charset="-122"/>
              </a:rPr>
              <a:t>format_string</a:t>
            </a:r>
            <a:r>
              <a:rPr lang="en-US" altLang="zh-CN" sz="2400" b="1" dirty="0">
                <a:solidFill>
                  <a:srgbClr val="FF0000"/>
                </a:solidFill>
                <a:latin typeface="宋体" panose="02010600030101010101" pitchFamily="2" charset="-122"/>
              </a:rPr>
              <a:t> % </a:t>
            </a:r>
            <a:r>
              <a:rPr lang="en-US" altLang="zh-CN" sz="2400" b="1" dirty="0" err="1">
                <a:solidFill>
                  <a:srgbClr val="FF0000"/>
                </a:solidFill>
                <a:latin typeface="宋体" panose="02010600030101010101" pitchFamily="2" charset="-122"/>
              </a:rPr>
              <a:t>obj</a:t>
            </a:r>
            <a:r>
              <a:rPr lang="en-US" altLang="zh-CN" sz="2400" b="1" dirty="0">
                <a:solidFill>
                  <a:srgbClr val="FF0000"/>
                </a:solidFill>
                <a:latin typeface="宋体" panose="02010600030101010101" pitchFamily="2" charset="-122"/>
              </a:rPr>
              <a:t>  </a:t>
            </a:r>
            <a:r>
              <a:rPr lang="zh-CN" altLang="en-US" sz="2400" dirty="0">
                <a:latin typeface="宋体" panose="02010600030101010101" pitchFamily="2" charset="-122"/>
              </a:rPr>
              <a:t>把对象</a:t>
            </a:r>
            <a:r>
              <a:rPr lang="en-US" altLang="zh-CN" sz="2400" dirty="0" err="1">
                <a:latin typeface="宋体" panose="02010600030101010101" pitchFamily="2" charset="-122"/>
              </a:rPr>
              <a:t>obj</a:t>
            </a:r>
            <a:r>
              <a:rPr lang="zh-CN" altLang="en-US" sz="2400" dirty="0">
                <a:latin typeface="宋体" panose="02010600030101010101" pitchFamily="2" charset="-122"/>
              </a:rPr>
              <a:t>按格式要求</a:t>
            </a:r>
            <a:r>
              <a:rPr lang="en-US" altLang="zh-CN" sz="2400" dirty="0" err="1">
                <a:latin typeface="宋体" panose="02010600030101010101" pitchFamily="2" charset="-122"/>
              </a:rPr>
              <a:t>format_string</a:t>
            </a:r>
            <a:r>
              <a:rPr lang="zh-CN" altLang="en-US" sz="2400" dirty="0">
                <a:latin typeface="宋体" panose="02010600030101010101" pitchFamily="2" charset="-122"/>
              </a:rPr>
              <a:t>转换为字符串。  </a:t>
            </a:r>
            <a:endParaRPr lang="en-US" altLang="zh-CN" sz="2400" dirty="0">
              <a:latin typeface="宋体" panose="02010600030101010101" pitchFamily="2" charset="-122"/>
            </a:endParaRPr>
          </a:p>
          <a:p>
            <a:pPr>
              <a:lnSpc>
                <a:spcPct val="80000"/>
              </a:lnSpc>
              <a:buFont typeface="Wingdings" panose="05000000000000000000" pitchFamily="2" charset="2"/>
              <a:buNone/>
            </a:pPr>
            <a:endParaRPr lang="en-US" altLang="zh-CN" sz="2400" dirty="0">
              <a:latin typeface="宋体" panose="02010600030101010101" pitchFamily="2" charset="-122"/>
            </a:endParaRPr>
          </a:p>
        </p:txBody>
      </p:sp>
    </p:spTree>
    <p:extLst>
      <p:ext uri="{BB962C8B-B14F-4D97-AF65-F5344CB8AC3E}">
        <p14:creationId xmlns:p14="http://schemas.microsoft.com/office/powerpoint/2010/main" val="22010939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回顾</a:t>
            </a:r>
            <a:r>
              <a:rPr lang="en-US" altLang="zh-CN" dirty="0"/>
              <a:t>:</a:t>
            </a:r>
            <a:r>
              <a:rPr lang="zh-CN" altLang="en-US" dirty="0"/>
              <a:t>字符串的格式化</a:t>
            </a:r>
          </a:p>
        </p:txBody>
      </p:sp>
      <p:graphicFrame>
        <p:nvGraphicFramePr>
          <p:cNvPr id="4" name="内容占位符 3"/>
          <p:cNvGraphicFramePr>
            <a:graphicFrameLocks noGrp="1"/>
          </p:cNvGraphicFramePr>
          <p:nvPr>
            <p:ph idx="1"/>
          </p:nvPr>
        </p:nvGraphicFramePr>
        <p:xfrm>
          <a:off x="838200" y="3513748"/>
          <a:ext cx="10598152" cy="3205480"/>
        </p:xfrm>
        <a:graphic>
          <a:graphicData uri="http://schemas.openxmlformats.org/drawingml/2006/table">
            <a:tbl>
              <a:tblPr firstRow="1" bandRow="1">
                <a:tableStyleId>{5C22544A-7EE6-4342-B048-85BDC9FD1C3A}</a:tableStyleId>
              </a:tblPr>
              <a:tblGrid>
                <a:gridCol w="2133602">
                  <a:extLst>
                    <a:ext uri="{9D8B030D-6E8A-4147-A177-3AD203B41FA5}">
                      <a16:colId xmlns:a16="http://schemas.microsoft.com/office/drawing/2014/main" val="1309653488"/>
                    </a:ext>
                  </a:extLst>
                </a:gridCol>
                <a:gridCol w="4092121">
                  <a:extLst>
                    <a:ext uri="{9D8B030D-6E8A-4147-A177-3AD203B41FA5}">
                      <a16:colId xmlns:a16="http://schemas.microsoft.com/office/drawing/2014/main" val="2114131885"/>
                    </a:ext>
                  </a:extLst>
                </a:gridCol>
                <a:gridCol w="2365829">
                  <a:extLst>
                    <a:ext uri="{9D8B030D-6E8A-4147-A177-3AD203B41FA5}">
                      <a16:colId xmlns:a16="http://schemas.microsoft.com/office/drawing/2014/main" val="3199007390"/>
                    </a:ext>
                  </a:extLst>
                </a:gridCol>
                <a:gridCol w="2006600">
                  <a:extLst>
                    <a:ext uri="{9D8B030D-6E8A-4147-A177-3AD203B41FA5}">
                      <a16:colId xmlns:a16="http://schemas.microsoft.com/office/drawing/2014/main" val="1031680300"/>
                    </a:ext>
                  </a:extLst>
                </a:gridCol>
              </a:tblGrid>
              <a:tr h="370840">
                <a:tc>
                  <a:txBody>
                    <a:bodyPr/>
                    <a:lstStyle/>
                    <a:p>
                      <a:r>
                        <a:rPr lang="zh-CN" altLang="en-US" dirty="0"/>
                        <a:t>格式字符</a:t>
                      </a:r>
                    </a:p>
                  </a:txBody>
                  <a:tcPr/>
                </a:tc>
                <a:tc>
                  <a:txBody>
                    <a:bodyPr/>
                    <a:lstStyle/>
                    <a:p>
                      <a:r>
                        <a:rPr lang="zh-CN" altLang="en-US" dirty="0"/>
                        <a:t>含义</a:t>
                      </a:r>
                    </a:p>
                  </a:txBody>
                  <a:tcPr/>
                </a:tc>
                <a:tc>
                  <a:txBody>
                    <a:bodyPr/>
                    <a:lstStyle/>
                    <a:p>
                      <a:r>
                        <a:rPr lang="zh-CN" altLang="en-US" dirty="0"/>
                        <a:t>示例</a:t>
                      </a:r>
                    </a:p>
                  </a:txBody>
                  <a:tcPr/>
                </a:tc>
                <a:tc>
                  <a:txBody>
                    <a:bodyPr/>
                    <a:lstStyle/>
                    <a:p>
                      <a:r>
                        <a:rPr lang="zh-CN" altLang="en-US" dirty="0"/>
                        <a:t>结果</a:t>
                      </a:r>
                    </a:p>
                  </a:txBody>
                  <a:tcPr/>
                </a:tc>
                <a:extLst>
                  <a:ext uri="{0D108BD9-81ED-4DB2-BD59-A6C34878D82A}">
                    <a16:rowId xmlns:a16="http://schemas.microsoft.com/office/drawing/2014/main" val="3864173042"/>
                  </a:ext>
                </a:extLst>
              </a:tr>
              <a:tr h="370840">
                <a:tc>
                  <a:txBody>
                    <a:bodyPr/>
                    <a:lstStyle/>
                    <a:p>
                      <a:r>
                        <a:rPr lang="en-US" altLang="zh-CN" dirty="0"/>
                        <a:t>%[width]s</a:t>
                      </a:r>
                      <a:endParaRPr lang="zh-CN" altLang="en-US" dirty="0"/>
                    </a:p>
                  </a:txBody>
                  <a:tcPr/>
                </a:tc>
                <a:tc>
                  <a:txBody>
                    <a:bodyPr/>
                    <a:lstStyle/>
                    <a:p>
                      <a:r>
                        <a:rPr lang="zh-CN" altLang="en-US" dirty="0"/>
                        <a:t>输出字符串</a:t>
                      </a:r>
                      <a:r>
                        <a:rPr lang="en-US" altLang="zh-CN" dirty="0"/>
                        <a:t>, width</a:t>
                      </a:r>
                      <a:r>
                        <a:rPr lang="zh-CN" altLang="en-US" dirty="0"/>
                        <a:t>表示字符串长度，不够前面填充空白</a:t>
                      </a:r>
                    </a:p>
                  </a:txBody>
                  <a:tcPr/>
                </a:tc>
                <a:tc>
                  <a:txBody>
                    <a:bodyPr/>
                    <a:lstStyle/>
                    <a:p>
                      <a:r>
                        <a:rPr lang="en-US" altLang="zh-CN" dirty="0"/>
                        <a:t>'Hello %s' % 'Mike'</a:t>
                      </a:r>
                      <a:endParaRPr lang="zh-CN" altLang="en-US" dirty="0"/>
                    </a:p>
                  </a:txBody>
                  <a:tcPr/>
                </a:tc>
                <a:tc>
                  <a:txBody>
                    <a:bodyPr/>
                    <a:lstStyle/>
                    <a:p>
                      <a:r>
                        <a:rPr lang="en-US" altLang="zh-CN" dirty="0"/>
                        <a:t>'Hello Mike'</a:t>
                      </a:r>
                      <a:endParaRPr lang="zh-CN" altLang="en-US" dirty="0"/>
                    </a:p>
                  </a:txBody>
                  <a:tcPr/>
                </a:tc>
                <a:extLst>
                  <a:ext uri="{0D108BD9-81ED-4DB2-BD59-A6C34878D82A}">
                    <a16:rowId xmlns:a16="http://schemas.microsoft.com/office/drawing/2014/main" val="1634255155"/>
                  </a:ext>
                </a:extLst>
              </a:tr>
              <a:tr h="370840">
                <a:tc>
                  <a:txBody>
                    <a:bodyPr/>
                    <a:lstStyle/>
                    <a:p>
                      <a:r>
                        <a:rPr lang="en-US" altLang="zh-CN" dirty="0"/>
                        <a:t>%[width]d</a:t>
                      </a:r>
                      <a:endParaRPr lang="zh-CN" altLang="en-US" dirty="0"/>
                    </a:p>
                  </a:txBody>
                  <a:tcPr/>
                </a:tc>
                <a:tc>
                  <a:txBody>
                    <a:bodyPr/>
                    <a:lstStyle/>
                    <a:p>
                      <a:r>
                        <a:rPr lang="zh-CN" altLang="en-US" dirty="0"/>
                        <a:t>输出整数字符串，</a:t>
                      </a:r>
                      <a:r>
                        <a:rPr lang="en-US" altLang="zh-CN" dirty="0"/>
                        <a:t>width</a:t>
                      </a:r>
                      <a:r>
                        <a:rPr lang="zh-CN" altLang="en-US" dirty="0"/>
                        <a:t>表示字符串长度，不够前面填充空白</a:t>
                      </a:r>
                    </a:p>
                  </a:txBody>
                  <a:tcPr/>
                </a:tc>
                <a:tc>
                  <a:txBody>
                    <a:bodyPr/>
                    <a:lstStyle/>
                    <a:p>
                      <a:r>
                        <a:rPr lang="en-US" altLang="zh-CN" dirty="0"/>
                        <a:t>'Length:%d' % 45</a:t>
                      </a:r>
                      <a:endParaRPr lang="zh-CN" altLang="en-US" dirty="0"/>
                    </a:p>
                  </a:txBody>
                  <a:tcPr/>
                </a:tc>
                <a:tc>
                  <a:txBody>
                    <a:bodyPr/>
                    <a:lstStyle/>
                    <a:p>
                      <a:r>
                        <a:rPr lang="en-US" altLang="zh-CN" dirty="0"/>
                        <a:t>'Length:45'</a:t>
                      </a:r>
                      <a:endParaRPr lang="zh-CN" altLang="en-US" dirty="0"/>
                    </a:p>
                  </a:txBody>
                  <a:tcPr/>
                </a:tc>
                <a:extLst>
                  <a:ext uri="{0D108BD9-81ED-4DB2-BD59-A6C34878D82A}">
                    <a16:rowId xmlns:a16="http://schemas.microsoft.com/office/drawing/2014/main" val="577941364"/>
                  </a:ext>
                </a:extLst>
              </a:tr>
              <a:tr h="370840">
                <a:tc>
                  <a:txBody>
                    <a:bodyPr/>
                    <a:lstStyle/>
                    <a:p>
                      <a:r>
                        <a:rPr lang="en-US" altLang="zh-CN" dirty="0"/>
                        <a:t>%[width]c</a:t>
                      </a:r>
                      <a:endParaRPr lang="zh-CN" altLang="en-US" dirty="0"/>
                    </a:p>
                  </a:txBody>
                  <a:tcPr/>
                </a:tc>
                <a:tc>
                  <a:txBody>
                    <a:bodyPr/>
                    <a:lstStyle/>
                    <a:p>
                      <a:r>
                        <a:rPr lang="zh-CN" altLang="en-US" dirty="0"/>
                        <a:t>输出字符 </a:t>
                      </a:r>
                      <a:r>
                        <a:rPr lang="en-US" altLang="zh-CN" dirty="0" err="1"/>
                        <a:t>chr</a:t>
                      </a:r>
                      <a:r>
                        <a:rPr lang="en-US" altLang="zh-CN" dirty="0"/>
                        <a:t>(num) width</a:t>
                      </a:r>
                      <a:r>
                        <a:rPr lang="zh-CN" altLang="en-US" dirty="0"/>
                        <a:t>表示字符串长度，不够前面填充空白</a:t>
                      </a:r>
                    </a:p>
                  </a:txBody>
                  <a:tcPr/>
                </a:tc>
                <a:tc>
                  <a:txBody>
                    <a:bodyPr/>
                    <a:lstStyle/>
                    <a:p>
                      <a:r>
                        <a:rPr lang="en-US" altLang="zh-CN" dirty="0"/>
                        <a:t>'%c'</a:t>
                      </a:r>
                      <a:r>
                        <a:rPr lang="en-US" altLang="zh-CN" baseline="0" dirty="0"/>
                        <a:t> % 65</a:t>
                      </a:r>
                      <a:endParaRPr lang="zh-CN" altLang="en-US" dirty="0"/>
                    </a:p>
                  </a:txBody>
                  <a:tcPr/>
                </a:tc>
                <a:tc>
                  <a:txBody>
                    <a:bodyPr/>
                    <a:lstStyle/>
                    <a:p>
                      <a:r>
                        <a:rPr lang="en-US" altLang="zh-CN" dirty="0"/>
                        <a:t>'A'</a:t>
                      </a:r>
                      <a:endParaRPr lang="zh-CN" altLang="en-US" dirty="0"/>
                    </a:p>
                  </a:txBody>
                  <a:tcPr/>
                </a:tc>
                <a:extLst>
                  <a:ext uri="{0D108BD9-81ED-4DB2-BD59-A6C34878D82A}">
                    <a16:rowId xmlns:a16="http://schemas.microsoft.com/office/drawing/2014/main" val="1827714829"/>
                  </a:ext>
                </a:extLst>
              </a:tr>
              <a:tr h="370840">
                <a:tc>
                  <a:txBody>
                    <a:bodyPr/>
                    <a:lstStyle/>
                    <a:p>
                      <a:r>
                        <a:rPr lang="en-US" altLang="zh-CN" dirty="0"/>
                        <a:t>%[width][.</a:t>
                      </a:r>
                      <a:r>
                        <a:rPr lang="en-US" altLang="zh-CN" dirty="0" err="1"/>
                        <a:t>precision'f</a:t>
                      </a:r>
                      <a:endParaRPr lang="zh-CN" altLang="en-US" dirty="0"/>
                    </a:p>
                  </a:txBody>
                  <a:tcPr/>
                </a:tc>
                <a:tc>
                  <a:txBody>
                    <a:bodyPr/>
                    <a:lstStyle/>
                    <a:p>
                      <a:r>
                        <a:rPr lang="zh-CN" altLang="en-US" dirty="0"/>
                        <a:t>输出浮点数，如果</a:t>
                      </a:r>
                      <a:r>
                        <a:rPr lang="en-US" altLang="zh-CN" dirty="0"/>
                        <a:t>width</a:t>
                      </a:r>
                      <a:r>
                        <a:rPr lang="zh-CN" altLang="en-US" dirty="0"/>
                        <a:t>和</a:t>
                      </a:r>
                      <a:r>
                        <a:rPr lang="en-US" altLang="zh-CN" dirty="0"/>
                        <a:t>precision</a:t>
                      </a:r>
                      <a:r>
                        <a:rPr lang="zh-CN" altLang="en-US" dirty="0"/>
                        <a:t>有表示字符串长度为</a:t>
                      </a:r>
                      <a:r>
                        <a:rPr lang="en-US" altLang="zh-CN" dirty="0"/>
                        <a:t>width</a:t>
                      </a:r>
                      <a:r>
                        <a:rPr lang="zh-CN" altLang="en-US" dirty="0"/>
                        <a:t>，小数点后</a:t>
                      </a:r>
                      <a:r>
                        <a:rPr lang="en-US" altLang="zh-CN" dirty="0"/>
                        <a:t>precision</a:t>
                      </a:r>
                      <a:r>
                        <a:rPr lang="zh-CN" altLang="en-US" dirty="0"/>
                        <a:t>位</a:t>
                      </a:r>
                    </a:p>
                  </a:txBody>
                  <a:tcPr/>
                </a:tc>
                <a:tc>
                  <a:txBody>
                    <a:bodyPr/>
                    <a:lstStyle/>
                    <a:p>
                      <a:r>
                        <a:rPr lang="en-US" altLang="zh-CN" dirty="0"/>
                        <a:t>'%f' % </a:t>
                      </a:r>
                      <a:r>
                        <a:rPr lang="en-US" altLang="zh-CN" dirty="0" err="1"/>
                        <a:t>math.pi</a:t>
                      </a:r>
                      <a:r>
                        <a:rPr lang="en-US" altLang="zh-CN" dirty="0"/>
                        <a:t> </a:t>
                      </a:r>
                    </a:p>
                    <a:p>
                      <a:r>
                        <a:rPr lang="en-US" altLang="zh-CN" dirty="0"/>
                        <a:t>'%.2f' % </a:t>
                      </a:r>
                      <a:r>
                        <a:rPr lang="en-US" altLang="zh-CN" dirty="0" err="1"/>
                        <a:t>math.pi</a:t>
                      </a:r>
                      <a:endParaRPr lang="en-US" altLang="zh-CN" dirty="0"/>
                    </a:p>
                    <a:p>
                      <a:r>
                        <a:rPr lang="en-US" altLang="zh-CN" dirty="0"/>
                        <a:t>'%7.4f' % </a:t>
                      </a:r>
                      <a:r>
                        <a:rPr lang="en-US" altLang="zh-CN" dirty="0" err="1"/>
                        <a:t>math.pi</a:t>
                      </a:r>
                      <a:endParaRPr lang="zh-CN" altLang="en-US" dirty="0"/>
                    </a:p>
                  </a:txBody>
                  <a:tcPr/>
                </a:tc>
                <a:tc>
                  <a:txBody>
                    <a:bodyPr/>
                    <a:lstStyle/>
                    <a:p>
                      <a:r>
                        <a:rPr lang="en-US" altLang="zh-CN" dirty="0"/>
                        <a:t>'3.141593'</a:t>
                      </a:r>
                    </a:p>
                    <a:p>
                      <a:r>
                        <a:rPr lang="en-US" altLang="zh-CN" dirty="0"/>
                        <a:t>'3.14'</a:t>
                      </a:r>
                    </a:p>
                    <a:p>
                      <a:r>
                        <a:rPr lang="en-US" altLang="zh-CN" dirty="0"/>
                        <a:t>' 3.1416'</a:t>
                      </a:r>
                      <a:endParaRPr lang="zh-CN" altLang="en-US" dirty="0"/>
                    </a:p>
                  </a:txBody>
                  <a:tcPr/>
                </a:tc>
                <a:extLst>
                  <a:ext uri="{0D108BD9-81ED-4DB2-BD59-A6C34878D82A}">
                    <a16:rowId xmlns:a16="http://schemas.microsoft.com/office/drawing/2014/main" val="3937531981"/>
                  </a:ext>
                </a:extLst>
              </a:tr>
            </a:tbl>
          </a:graphicData>
        </a:graphic>
      </p:graphicFrame>
      <p:pic>
        <p:nvPicPr>
          <p:cNvPr id="9" name="图片 8"/>
          <p:cNvPicPr>
            <a:picLocks noChangeAspect="1"/>
          </p:cNvPicPr>
          <p:nvPr/>
        </p:nvPicPr>
        <p:blipFill>
          <a:blip r:embed="rId2"/>
          <a:stretch>
            <a:fillRect/>
          </a:stretch>
        </p:blipFill>
        <p:spPr>
          <a:xfrm>
            <a:off x="6308481" y="101224"/>
            <a:ext cx="4152900" cy="2400300"/>
          </a:xfrm>
          <a:prstGeom prst="rect">
            <a:avLst/>
          </a:prstGeom>
        </p:spPr>
      </p:pic>
      <p:sp>
        <p:nvSpPr>
          <p:cNvPr id="7" name="矩形 6">
            <a:extLst>
              <a:ext uri="{FF2B5EF4-FFF2-40B4-BE49-F238E27FC236}">
                <a16:creationId xmlns:a16="http://schemas.microsoft.com/office/drawing/2014/main" id="{EC06BED4-7932-4DEA-845A-1F6AA2F627D5}"/>
              </a:ext>
            </a:extLst>
          </p:cNvPr>
          <p:cNvSpPr/>
          <p:nvPr/>
        </p:nvSpPr>
        <p:spPr>
          <a:xfrm>
            <a:off x="251810" y="1401979"/>
            <a:ext cx="6096000" cy="1569660"/>
          </a:xfrm>
          <a:prstGeom prst="rect">
            <a:avLst/>
          </a:prstGeom>
        </p:spPr>
        <p:txBody>
          <a:bodyPr>
            <a:spAutoFit/>
          </a:bodyPr>
          <a:lstStyle/>
          <a:p>
            <a:r>
              <a:rPr lang="en-US" altLang="zh-CN" sz="2400" b="1" dirty="0" err="1">
                <a:solidFill>
                  <a:srgbClr val="FF0000"/>
                </a:solidFill>
                <a:latin typeface="宋体" panose="02010600030101010101" pitchFamily="2" charset="-122"/>
              </a:rPr>
              <a:t>format_string</a:t>
            </a:r>
            <a:r>
              <a:rPr lang="en-US" altLang="zh-CN" sz="2400" b="1" dirty="0">
                <a:solidFill>
                  <a:srgbClr val="FF0000"/>
                </a:solidFill>
                <a:latin typeface="宋体" panose="02010600030101010101" pitchFamily="2" charset="-122"/>
              </a:rPr>
              <a:t> % obj  </a:t>
            </a:r>
            <a:r>
              <a:rPr lang="zh-CN" altLang="en-US" sz="2400" dirty="0">
                <a:latin typeface="宋体" panose="02010600030101010101" pitchFamily="2" charset="-122"/>
              </a:rPr>
              <a:t>把对象</a:t>
            </a:r>
            <a:r>
              <a:rPr lang="en-US" altLang="zh-CN" sz="2400" dirty="0">
                <a:latin typeface="宋体" panose="02010600030101010101" pitchFamily="2" charset="-122"/>
              </a:rPr>
              <a:t>obj</a:t>
            </a:r>
            <a:r>
              <a:rPr lang="zh-CN" altLang="en-US" sz="2400" dirty="0">
                <a:latin typeface="宋体" panose="02010600030101010101" pitchFamily="2" charset="-122"/>
              </a:rPr>
              <a:t>按格式要求</a:t>
            </a:r>
            <a:r>
              <a:rPr lang="en-US" altLang="zh-CN" sz="2400" dirty="0" err="1">
                <a:latin typeface="宋体" panose="02010600030101010101" pitchFamily="2" charset="-122"/>
              </a:rPr>
              <a:t>format_string</a:t>
            </a:r>
            <a:r>
              <a:rPr lang="zh-CN" altLang="en-US" sz="2400" dirty="0">
                <a:latin typeface="宋体" panose="02010600030101010101" pitchFamily="2" charset="-122"/>
              </a:rPr>
              <a:t>转换为字符串。 如果格式化字符串中有多个占位符，则</a:t>
            </a:r>
            <a:r>
              <a:rPr lang="en-US" altLang="zh-CN" sz="2400" dirty="0">
                <a:latin typeface="宋体" panose="02010600030101010101" pitchFamily="2" charset="-122"/>
              </a:rPr>
              <a:t>obj</a:t>
            </a:r>
            <a:r>
              <a:rPr lang="zh-CN" altLang="en-US" sz="2400" dirty="0">
                <a:latin typeface="宋体" panose="02010600030101010101" pitchFamily="2" charset="-122"/>
              </a:rPr>
              <a:t>应该是元组</a:t>
            </a:r>
            <a:r>
              <a:rPr lang="en-US" altLang="zh-CN" sz="2400" dirty="0">
                <a:solidFill>
                  <a:srgbClr val="FF0000"/>
                </a:solidFill>
                <a:latin typeface="宋体" panose="02010600030101010101" pitchFamily="2" charset="-122"/>
              </a:rPr>
              <a:t>tuple</a:t>
            </a:r>
            <a:r>
              <a:rPr lang="zh-CN" altLang="en-US" sz="2400" dirty="0">
                <a:latin typeface="宋体" panose="02010600030101010101" pitchFamily="2" charset="-122"/>
              </a:rPr>
              <a:t>对象，格式为</a:t>
            </a:r>
            <a:r>
              <a:rPr lang="en-US" altLang="zh-CN" sz="2400" dirty="0">
                <a:solidFill>
                  <a:srgbClr val="FF0000"/>
                </a:solidFill>
                <a:latin typeface="宋体" panose="02010600030101010101" pitchFamily="2" charset="-122"/>
              </a:rPr>
              <a:t>(obj1,obj2…,</a:t>
            </a:r>
            <a:r>
              <a:rPr lang="en-US" altLang="zh-CN" sz="2400" dirty="0" err="1">
                <a:solidFill>
                  <a:srgbClr val="FF0000"/>
                </a:solidFill>
                <a:latin typeface="宋体" panose="02010600030101010101" pitchFamily="2" charset="-122"/>
              </a:rPr>
              <a:t>objN</a:t>
            </a:r>
            <a:r>
              <a:rPr lang="en-US" altLang="zh-CN" sz="2400" dirty="0">
                <a:solidFill>
                  <a:srgbClr val="FF0000"/>
                </a:solidFill>
                <a:latin typeface="宋体" panose="02010600030101010101" pitchFamily="2" charset="-122"/>
              </a:rPr>
              <a:t>)</a:t>
            </a:r>
            <a:r>
              <a:rPr lang="zh-CN" altLang="en-US" sz="2400" dirty="0">
                <a:solidFill>
                  <a:srgbClr val="FF0000"/>
                </a:solidFill>
                <a:latin typeface="宋体" panose="02010600030101010101" pitchFamily="2" charset="-122"/>
              </a:rPr>
              <a:t> </a:t>
            </a:r>
            <a:endParaRPr lang="zh-CN" altLang="en-US" sz="2400" dirty="0">
              <a:solidFill>
                <a:srgbClr val="FF0000"/>
              </a:solidFill>
            </a:endParaRPr>
          </a:p>
        </p:txBody>
      </p:sp>
      <p:pic>
        <p:nvPicPr>
          <p:cNvPr id="8" name="图片 7">
            <a:extLst>
              <a:ext uri="{FF2B5EF4-FFF2-40B4-BE49-F238E27FC236}">
                <a16:creationId xmlns:a16="http://schemas.microsoft.com/office/drawing/2014/main" id="{089B322A-36E5-41A2-A66F-96637FDE8D58}"/>
              </a:ext>
            </a:extLst>
          </p:cNvPr>
          <p:cNvPicPr>
            <a:picLocks noChangeAspect="1"/>
          </p:cNvPicPr>
          <p:nvPr/>
        </p:nvPicPr>
        <p:blipFill>
          <a:blip r:embed="rId3"/>
          <a:stretch>
            <a:fillRect/>
          </a:stretch>
        </p:blipFill>
        <p:spPr>
          <a:xfrm>
            <a:off x="6347810" y="2653468"/>
            <a:ext cx="4910392" cy="690784"/>
          </a:xfrm>
          <a:prstGeom prst="rect">
            <a:avLst/>
          </a:prstGeom>
        </p:spPr>
      </p:pic>
    </p:spTree>
    <p:extLst>
      <p:ext uri="{BB962C8B-B14F-4D97-AF65-F5344CB8AC3E}">
        <p14:creationId xmlns:p14="http://schemas.microsoft.com/office/powerpoint/2010/main" val="32959026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35693" y="136525"/>
            <a:ext cx="10515600" cy="1325563"/>
          </a:xfrm>
        </p:spPr>
        <p:txBody>
          <a:bodyPr/>
          <a:lstStyle/>
          <a:p>
            <a:r>
              <a:rPr lang="zh-CN" altLang="en-US" dirty="0">
                <a:latin typeface="宋体" pitchFamily="2" charset="-122"/>
              </a:rPr>
              <a:t>回顾：字符串格式化  </a:t>
            </a:r>
            <a:r>
              <a:rPr lang="en-US" altLang="zh-CN" dirty="0">
                <a:latin typeface="宋体" pitchFamily="2" charset="-122"/>
              </a:rPr>
              <a:t>%</a:t>
            </a:r>
            <a:r>
              <a:rPr lang="zh-CN" altLang="en-US" dirty="0">
                <a:latin typeface="宋体" pitchFamily="2" charset="-122"/>
              </a:rPr>
              <a:t>运算符</a:t>
            </a:r>
            <a:endParaRPr lang="zh-CN" altLang="en-US" dirty="0"/>
          </a:p>
        </p:txBody>
      </p:sp>
      <p:sp>
        <p:nvSpPr>
          <p:cNvPr id="3" name="内容占位符 2"/>
          <p:cNvSpPr>
            <a:spLocks noGrp="1"/>
          </p:cNvSpPr>
          <p:nvPr>
            <p:ph idx="1"/>
          </p:nvPr>
        </p:nvSpPr>
        <p:spPr>
          <a:xfrm>
            <a:off x="677849" y="1412322"/>
            <a:ext cx="6106297" cy="4351338"/>
          </a:xfrm>
        </p:spPr>
        <p:txBody>
          <a:bodyPr>
            <a:normAutofit/>
          </a:bodyPr>
          <a:lstStyle/>
          <a:p>
            <a:r>
              <a:rPr lang="zh-CN" altLang="en-US" sz="2400" dirty="0"/>
              <a:t>类似</a:t>
            </a:r>
            <a:r>
              <a:rPr lang="en-US" altLang="zh-CN" sz="2400" dirty="0"/>
              <a:t>C</a:t>
            </a:r>
            <a:r>
              <a:rPr lang="zh-CN" altLang="en-US" sz="2400" dirty="0"/>
              <a:t>语言的</a:t>
            </a:r>
            <a:r>
              <a:rPr lang="en-US" altLang="zh-CN" sz="2400" dirty="0" err="1"/>
              <a:t>printf</a:t>
            </a:r>
            <a:r>
              <a:rPr lang="zh-CN" altLang="en-US" sz="2400" dirty="0"/>
              <a:t>格式化输出：</a:t>
            </a:r>
            <a:endParaRPr lang="en-US" altLang="zh-CN" sz="2400" dirty="0"/>
          </a:p>
          <a:p>
            <a:pPr marL="0" indent="0">
              <a:buNone/>
            </a:pPr>
            <a:r>
              <a:rPr lang="en-US" altLang="zh-CN" sz="2400" dirty="0" err="1"/>
              <a:t>format_string</a:t>
            </a:r>
            <a:r>
              <a:rPr lang="en-US" altLang="zh-CN" sz="2400" dirty="0"/>
              <a:t> % (value1, value2, …) </a:t>
            </a:r>
          </a:p>
          <a:p>
            <a:pPr marL="0" indent="0">
              <a:buNone/>
            </a:pPr>
            <a:r>
              <a:rPr lang="zh-CN" altLang="en-US" sz="2400" dirty="0">
                <a:latin typeface="宋体" panose="02010600030101010101" pitchFamily="2" charset="-122"/>
              </a:rPr>
              <a:t>把 </a:t>
            </a:r>
            <a:r>
              <a:rPr lang="en-US" altLang="zh-CN" sz="2400" dirty="0"/>
              <a:t>(value1, value2, …)</a:t>
            </a:r>
            <a:r>
              <a:rPr lang="zh-CN" altLang="en-US" sz="2400" dirty="0"/>
              <a:t>中各对象</a:t>
            </a:r>
            <a:r>
              <a:rPr lang="zh-CN" altLang="en-US" sz="2400" dirty="0">
                <a:latin typeface="宋体" panose="02010600030101010101" pitchFamily="2" charset="-122"/>
              </a:rPr>
              <a:t>按</a:t>
            </a:r>
            <a:r>
              <a:rPr lang="zh-CN" altLang="en-US" sz="2400" b="1" dirty="0">
                <a:solidFill>
                  <a:srgbClr val="FF0000"/>
                </a:solidFill>
                <a:latin typeface="宋体" panose="02010600030101010101" pitchFamily="2" charset="-122"/>
              </a:rPr>
              <a:t>格式化字符串</a:t>
            </a:r>
            <a:r>
              <a:rPr lang="en-US" altLang="zh-CN" sz="2400" b="1" dirty="0" err="1">
                <a:solidFill>
                  <a:srgbClr val="FF0000"/>
                </a:solidFill>
                <a:latin typeface="宋体" panose="02010600030101010101" pitchFamily="2" charset="-122"/>
              </a:rPr>
              <a:t>format_string</a:t>
            </a:r>
            <a:r>
              <a:rPr lang="zh-CN" altLang="en-US" sz="2400" dirty="0">
                <a:latin typeface="宋体" panose="02010600030101010101" pitchFamily="2" charset="-122"/>
              </a:rPr>
              <a:t>的要求转换为字符串</a:t>
            </a:r>
            <a:endParaRPr lang="en-US" altLang="zh-CN" sz="2400" dirty="0"/>
          </a:p>
          <a:p>
            <a:pPr marL="0" indent="0">
              <a:buNone/>
            </a:pPr>
            <a:r>
              <a:rPr lang="zh-CN" altLang="en-US" sz="2400" dirty="0"/>
              <a:t>格式化字符串由</a:t>
            </a:r>
            <a:r>
              <a:rPr lang="zh-CN" altLang="en-US" sz="2400" u="sng" dirty="0"/>
              <a:t>固定文本</a:t>
            </a:r>
            <a:r>
              <a:rPr lang="zh-CN" altLang="en-US" sz="2400" dirty="0"/>
              <a:t>以及</a:t>
            </a:r>
            <a:r>
              <a:rPr lang="zh-CN" altLang="en-US" sz="2400" u="sng" dirty="0"/>
              <a:t>格式说明符</a:t>
            </a:r>
            <a:r>
              <a:rPr lang="zh-CN" altLang="en-US" sz="2400" dirty="0"/>
              <a:t>混合而成</a:t>
            </a:r>
            <a:endParaRPr lang="en-US" altLang="zh-CN" sz="2400" dirty="0"/>
          </a:p>
          <a:p>
            <a:pPr marL="0" indent="0">
              <a:buNone/>
            </a:pPr>
            <a:r>
              <a:rPr lang="zh-CN" altLang="en-US" sz="2400" dirty="0"/>
              <a:t>格式说明符： </a:t>
            </a:r>
            <a:r>
              <a:rPr lang="en-US" altLang="zh-CN" sz="2400" dirty="0">
                <a:solidFill>
                  <a:srgbClr val="0070C0"/>
                </a:solidFill>
              </a:rPr>
              <a:t>%</a:t>
            </a:r>
            <a:r>
              <a:rPr lang="zh-CN" altLang="zh-CN" sz="2400" dirty="0">
                <a:solidFill>
                  <a:srgbClr val="0070C0"/>
                </a:solidFill>
              </a:rPr>
              <a:t>[</a:t>
            </a:r>
            <a:r>
              <a:rPr lang="en-US" altLang="zh-CN" sz="2400" dirty="0">
                <a:solidFill>
                  <a:srgbClr val="0070C0"/>
                </a:solidFill>
              </a:rPr>
              <a:t>flags</a:t>
            </a:r>
            <a:r>
              <a:rPr lang="zh-CN" altLang="zh-CN" sz="2400" dirty="0">
                <a:solidFill>
                  <a:srgbClr val="0070C0"/>
                </a:solidFill>
              </a:rPr>
              <a:t>][width][.precision]typecode</a:t>
            </a:r>
            <a:endParaRPr lang="en-US" altLang="zh-CN" sz="2400" dirty="0">
              <a:solidFill>
                <a:srgbClr val="0070C0"/>
              </a:solidFill>
            </a:endParaRPr>
          </a:p>
          <a:p>
            <a:pPr marL="0" indent="0">
              <a:buNone/>
            </a:pPr>
            <a:endParaRPr lang="zh-CN" altLang="en-US" sz="2400" dirty="0">
              <a:solidFill>
                <a:srgbClr val="0070C0"/>
              </a:solidFill>
            </a:endParaRPr>
          </a:p>
        </p:txBody>
      </p:sp>
      <p:sp>
        <p:nvSpPr>
          <p:cNvPr id="4" name="灯片编号占位符 3"/>
          <p:cNvSpPr>
            <a:spLocks noGrp="1"/>
          </p:cNvSpPr>
          <p:nvPr>
            <p:ph type="sldNum" sz="quarter" idx="12"/>
          </p:nvPr>
        </p:nvSpPr>
        <p:spPr/>
        <p:txBody>
          <a:bodyPr/>
          <a:lstStyle/>
          <a:p>
            <a:fld id="{1FCCB009-CF97-1F4A-9399-55F1A7A4B45F}" type="slidenum">
              <a:rPr kumimoji="1" lang="zh-CN" altLang="en-US" smtClean="0"/>
              <a:t>9</a:t>
            </a:fld>
            <a:endParaRPr kumimoji="1" lang="zh-CN" altLang="en-US"/>
          </a:p>
        </p:txBody>
      </p:sp>
      <p:pic>
        <p:nvPicPr>
          <p:cNvPr id="5" name="Picture 3" descr="P8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200" y="4324221"/>
            <a:ext cx="6775174" cy="224291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文本框 6"/>
          <p:cNvSpPr txBox="1"/>
          <p:nvPr/>
        </p:nvSpPr>
        <p:spPr>
          <a:xfrm>
            <a:off x="6598508" y="1094340"/>
            <a:ext cx="5593492" cy="3046988"/>
          </a:xfrm>
          <a:prstGeom prst="rect">
            <a:avLst/>
          </a:prstGeom>
          <a:noFill/>
          <a:ln w="6350">
            <a:solidFill>
              <a:srgbClr val="FF0000"/>
            </a:solidFill>
          </a:ln>
        </p:spPr>
        <p:txBody>
          <a:bodyPr wrap="square" rtlCol="0">
            <a:spAutoFit/>
          </a:bodyPr>
          <a:lstStyle/>
          <a:p>
            <a:pPr marL="285750" indent="-285750">
              <a:buFont typeface="Arial" panose="020B0604020202020204" pitchFamily="34" charset="0"/>
              <a:buChar char="•"/>
            </a:pPr>
            <a:r>
              <a:rPr lang="en-US" altLang="zh-CN" sz="2400" dirty="0"/>
              <a:t>flags: </a:t>
            </a:r>
            <a:r>
              <a:rPr lang="zh-CN" altLang="en-US" sz="2400" dirty="0"/>
              <a:t>对齐和填充等</a:t>
            </a:r>
            <a:endParaRPr lang="en-US" altLang="zh-CN" sz="2400" dirty="0"/>
          </a:p>
          <a:p>
            <a:pPr marL="742950" lvl="1" indent="-285750">
              <a:buFont typeface="Arial" panose="020B0604020202020204" pitchFamily="34" charset="0"/>
              <a:buChar char="•"/>
            </a:pPr>
            <a:r>
              <a:rPr lang="zh-CN" altLang="zh-CN" sz="2400" dirty="0">
                <a:solidFill>
                  <a:srgbClr val="0070C0"/>
                </a:solidFill>
                <a:highlight>
                  <a:srgbClr val="FFFF00"/>
                </a:highlight>
              </a:rPr>
              <a:t>[align</a:t>
            </a:r>
            <a:r>
              <a:rPr lang="en-US" altLang="zh-CN" sz="2400" dirty="0">
                <a:solidFill>
                  <a:srgbClr val="0070C0"/>
                </a:solidFill>
                <a:highlight>
                  <a:srgbClr val="FFFF00"/>
                </a:highlight>
              </a:rPr>
              <a:t>-</a:t>
            </a:r>
            <a:r>
              <a:rPr lang="zh-CN" altLang="zh-CN" sz="2400" dirty="0">
                <a:solidFill>
                  <a:srgbClr val="0070C0"/>
                </a:solidFill>
                <a:highlight>
                  <a:srgbClr val="FFFF00"/>
                </a:highlight>
              </a:rPr>
              <a:t>][sign</a:t>
            </a:r>
            <a:r>
              <a:rPr lang="en-US" altLang="zh-CN" sz="2400" dirty="0">
                <a:solidFill>
                  <a:srgbClr val="0070C0"/>
                </a:solidFill>
                <a:highlight>
                  <a:srgbClr val="FFFF00"/>
                </a:highlight>
              </a:rPr>
              <a:t>+</a:t>
            </a:r>
            <a:r>
              <a:rPr lang="zh-CN" altLang="zh-CN" sz="2400" dirty="0">
                <a:solidFill>
                  <a:srgbClr val="0070C0"/>
                </a:solidFill>
                <a:highlight>
                  <a:srgbClr val="FFFF00"/>
                </a:highlight>
              </a:rPr>
              <a:t>][#][0]</a:t>
            </a:r>
            <a:r>
              <a:rPr lang="zh-CN" altLang="en-US" sz="2400" dirty="0">
                <a:solidFill>
                  <a:srgbClr val="0070C0"/>
                </a:solidFill>
                <a:highlight>
                  <a:srgbClr val="FFFF00"/>
                </a:highlight>
              </a:rPr>
              <a:t>  次序不规定</a:t>
            </a:r>
            <a:endParaRPr lang="en-US" altLang="zh-CN" sz="2400" dirty="0"/>
          </a:p>
          <a:p>
            <a:pPr marL="742950" lvl="1" indent="-285750">
              <a:buFont typeface="Arial" panose="020B0604020202020204" pitchFamily="34" charset="0"/>
              <a:buChar char="•"/>
            </a:pPr>
            <a:r>
              <a:rPr lang="zh-CN" altLang="en-US" sz="2400" dirty="0">
                <a:solidFill>
                  <a:srgbClr val="0070C0"/>
                </a:solidFill>
              </a:rPr>
              <a:t>默认右对齐</a:t>
            </a:r>
            <a:r>
              <a:rPr lang="zh-CN" altLang="en-US" sz="2400" dirty="0"/>
              <a:t>。如果为</a:t>
            </a:r>
            <a:r>
              <a:rPr lang="en-US" altLang="zh-CN" sz="2400" dirty="0">
                <a:solidFill>
                  <a:srgbClr val="FF0000"/>
                </a:solidFill>
              </a:rPr>
              <a:t>-</a:t>
            </a:r>
            <a:r>
              <a:rPr lang="zh-CN" altLang="en-US" sz="2400" dirty="0"/>
              <a:t>表示左对齐</a:t>
            </a:r>
            <a:endParaRPr lang="en-US" altLang="zh-CN" sz="2400" dirty="0"/>
          </a:p>
          <a:p>
            <a:pPr marL="742950" lvl="1" indent="-285750">
              <a:buFont typeface="Arial" panose="020B0604020202020204" pitchFamily="34" charset="0"/>
              <a:buChar char="•"/>
            </a:pPr>
            <a:r>
              <a:rPr lang="en-US" altLang="zh-CN" sz="2400" dirty="0">
                <a:highlight>
                  <a:srgbClr val="FFFF00"/>
                </a:highlight>
              </a:rPr>
              <a:t>#</a:t>
            </a:r>
            <a:r>
              <a:rPr lang="zh-CN" altLang="en-US" sz="2400" dirty="0"/>
              <a:t>标志：</a:t>
            </a:r>
            <a:r>
              <a:rPr lang="en-US" altLang="zh-CN" sz="2400" dirty="0"/>
              <a:t>type</a:t>
            </a:r>
            <a:r>
              <a:rPr lang="zh-CN" altLang="en-US" sz="2400" dirty="0"/>
              <a:t>为</a:t>
            </a:r>
            <a:r>
              <a:rPr lang="en-US" altLang="zh-CN" sz="2400" dirty="0" err="1"/>
              <a:t>xXo</a:t>
            </a:r>
            <a:r>
              <a:rPr lang="zh-CN" altLang="en-US" sz="2400" dirty="0"/>
              <a:t>等时前面加上相应的进制表示前缀，对于浮点类型则要带小数点</a:t>
            </a:r>
            <a:endParaRPr lang="en-US" altLang="zh-CN" sz="2400" dirty="0"/>
          </a:p>
          <a:p>
            <a:pPr marL="285750" indent="-285750">
              <a:buFont typeface="Arial" panose="020B0604020202020204" pitchFamily="34" charset="0"/>
              <a:buChar char="•"/>
            </a:pPr>
            <a:r>
              <a:rPr lang="zh-CN" altLang="en-US" sz="2400" dirty="0"/>
              <a:t>宽度和精度可选，没有设置时采用系统缺省值</a:t>
            </a:r>
          </a:p>
        </p:txBody>
      </p:sp>
    </p:spTree>
    <p:extLst>
      <p:ext uri="{BB962C8B-B14F-4D97-AF65-F5344CB8AC3E}">
        <p14:creationId xmlns:p14="http://schemas.microsoft.com/office/powerpoint/2010/main" val="282057038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210.7"/>
</p:tagLst>
</file>

<file path=ppt/tags/tag2.xml><?xml version="1.0" encoding="utf-8"?>
<p:tagLst xmlns:a="http://schemas.openxmlformats.org/drawingml/2006/main" xmlns:r="http://schemas.openxmlformats.org/officeDocument/2006/relationships" xmlns:p="http://schemas.openxmlformats.org/presentationml/2006/main">
  <p:tag name="TIMING" val="|160.4|72.5"/>
</p:tagLst>
</file>

<file path=ppt/tags/tag3.xml><?xml version="1.0" encoding="utf-8"?>
<p:tagLst xmlns:a="http://schemas.openxmlformats.org/drawingml/2006/main" xmlns:r="http://schemas.openxmlformats.org/officeDocument/2006/relationships" xmlns:p="http://schemas.openxmlformats.org/presentationml/2006/main">
  <p:tag name="TIMING" val="|173.4"/>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32374</TotalTime>
  <Words>6037</Words>
  <Application>Microsoft Macintosh PowerPoint</Application>
  <PresentationFormat>宽屏</PresentationFormat>
  <Paragraphs>674</Paragraphs>
  <Slides>23</Slides>
  <Notes>19</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23</vt:i4>
      </vt:variant>
    </vt:vector>
  </HeadingPairs>
  <TitlesOfParts>
    <vt:vector size="32" baseType="lpstr">
      <vt:lpstr>-apple-system</vt:lpstr>
      <vt:lpstr>等线</vt:lpstr>
      <vt:lpstr>等线 Light</vt:lpstr>
      <vt:lpstr>宋体</vt:lpstr>
      <vt:lpstr>Arial</vt:lpstr>
      <vt:lpstr>Courier New</vt:lpstr>
      <vt:lpstr>Times New Roman</vt:lpstr>
      <vt:lpstr>Wingdings</vt:lpstr>
      <vt:lpstr>Office 主题​​</vt:lpstr>
      <vt:lpstr>回顾: 1.4.4 字符串(str) </vt:lpstr>
      <vt:lpstr>回顾:字符串转义符\</vt:lpstr>
      <vt:lpstr>PowerPoint 演示文稿</vt:lpstr>
      <vt:lpstr>回顾:原始字符串</vt:lpstr>
      <vt:lpstr>回顾:字符串相关内置函数</vt:lpstr>
      <vt:lpstr>回顾:其他方法</vt:lpstr>
      <vt:lpstr>回顾:字符串支持的运算符 + * %</vt:lpstr>
      <vt:lpstr>回顾:字符串的格式化</vt:lpstr>
      <vt:lpstr>回顾：字符串格式化  %运算符</vt:lpstr>
      <vt:lpstr>字符串格式化</vt:lpstr>
      <vt:lpstr>字符串格式化例子</vt:lpstr>
      <vt:lpstr>%常用格式举例</vt:lpstr>
      <vt:lpstr>字符串的format方法</vt:lpstr>
      <vt:lpstr>字符串的format方法：例子</vt:lpstr>
      <vt:lpstr>字符串的format方法：例子</vt:lpstr>
      <vt:lpstr>字符串编码格式</vt:lpstr>
      <vt:lpstr>PowerPoint 演示文稿</vt:lpstr>
      <vt:lpstr>其他常见字符集</vt:lpstr>
      <vt:lpstr>常见字符集：Unicode</vt:lpstr>
      <vt:lpstr>Unicode 与utf-8转换</vt:lpstr>
      <vt:lpstr>系统缺省的编码方式</vt:lpstr>
      <vt:lpstr>字符串str与字节串bytes之间的转换</vt:lpstr>
      <vt:lpstr>字符串str与字节串bytes之间的转换</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第4章 字符串与正则表达式</dc:title>
  <dc:creator>dlmao</dc:creator>
  <cp:lastModifiedBy>Microsoft Office User</cp:lastModifiedBy>
  <cp:revision>390</cp:revision>
  <dcterms:created xsi:type="dcterms:W3CDTF">2016-10-28T06:25:53Z</dcterms:created>
  <dcterms:modified xsi:type="dcterms:W3CDTF">2021-04-29T15:43:18Z</dcterms:modified>
</cp:coreProperties>
</file>